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58.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59.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5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handoutMasterIdLst>
    <p:handoutMasterId r:id="rId66"/>
  </p:handoutMasterIdLst>
  <p:sldIdLst>
    <p:sldId id="256" r:id="rId2"/>
    <p:sldId id="257" r:id="rId3"/>
    <p:sldId id="258" r:id="rId4"/>
    <p:sldId id="259" r:id="rId5"/>
    <p:sldId id="260" r:id="rId6"/>
    <p:sldId id="261" r:id="rId7"/>
    <p:sldId id="262" r:id="rId8"/>
    <p:sldId id="263" r:id="rId9"/>
    <p:sldId id="264" r:id="rId10"/>
    <p:sldId id="272" r:id="rId11"/>
    <p:sldId id="273" r:id="rId12"/>
    <p:sldId id="265" r:id="rId13"/>
    <p:sldId id="266" r:id="rId14"/>
    <p:sldId id="267" r:id="rId15"/>
    <p:sldId id="274" r:id="rId16"/>
    <p:sldId id="275" r:id="rId17"/>
    <p:sldId id="278" r:id="rId18"/>
    <p:sldId id="292" r:id="rId19"/>
    <p:sldId id="293" r:id="rId20"/>
    <p:sldId id="294" r:id="rId21"/>
    <p:sldId id="295" r:id="rId22"/>
    <p:sldId id="321" r:id="rId23"/>
    <p:sldId id="322" r:id="rId24"/>
    <p:sldId id="296" r:id="rId25"/>
    <p:sldId id="297" r:id="rId26"/>
    <p:sldId id="298" r:id="rId27"/>
    <p:sldId id="299" r:id="rId28"/>
    <p:sldId id="276" r:id="rId29"/>
    <p:sldId id="277" r:id="rId30"/>
    <p:sldId id="279" r:id="rId31"/>
    <p:sldId id="300" r:id="rId32"/>
    <p:sldId id="281" r:id="rId33"/>
    <p:sldId id="282" r:id="rId34"/>
    <p:sldId id="283" r:id="rId35"/>
    <p:sldId id="284" r:id="rId36"/>
    <p:sldId id="285" r:id="rId37"/>
    <p:sldId id="286" r:id="rId38"/>
    <p:sldId id="287" r:id="rId39"/>
    <p:sldId id="288" r:id="rId40"/>
    <p:sldId id="289" r:id="rId41"/>
    <p:sldId id="290" r:id="rId42"/>
    <p:sldId id="301" r:id="rId43"/>
    <p:sldId id="302" r:id="rId44"/>
    <p:sldId id="323" r:id="rId45"/>
    <p:sldId id="324" r:id="rId46"/>
    <p:sldId id="303" r:id="rId47"/>
    <p:sldId id="304" r:id="rId48"/>
    <p:sldId id="305" r:id="rId49"/>
    <p:sldId id="306" r:id="rId50"/>
    <p:sldId id="307" r:id="rId51"/>
    <p:sldId id="308" r:id="rId52"/>
    <p:sldId id="309" r:id="rId53"/>
    <p:sldId id="310" r:id="rId54"/>
    <p:sldId id="311" r:id="rId55"/>
    <p:sldId id="312" r:id="rId56"/>
    <p:sldId id="313" r:id="rId57"/>
    <p:sldId id="317" r:id="rId58"/>
    <p:sldId id="314" r:id="rId59"/>
    <p:sldId id="318" r:id="rId60"/>
    <p:sldId id="315" r:id="rId61"/>
    <p:sldId id="316" r:id="rId62"/>
    <p:sldId id="319" r:id="rId63"/>
    <p:sldId id="320" r:id="rId6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73"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l-GR"/>
          </a:p>
        </p:txBody>
      </p:sp>
      <p:sp>
        <p:nvSpPr>
          <p:cNvPr id="1454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l-GR"/>
          </a:p>
        </p:txBody>
      </p:sp>
      <p:sp>
        <p:nvSpPr>
          <p:cNvPr id="1454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l-GR"/>
          </a:p>
        </p:txBody>
      </p:sp>
      <p:sp>
        <p:nvSpPr>
          <p:cNvPr id="1454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48DE197-FF8B-4DBA-AB82-B2E14266E819}" type="slidenum">
              <a:rPr lang="el-GR"/>
              <a:pPr>
                <a:defRPr/>
              </a:pPr>
              <a:t>‹#›</a:t>
            </a:fld>
            <a:endParaRPr lang="el-GR"/>
          </a:p>
        </p:txBody>
      </p:sp>
    </p:spTree>
    <p:extLst>
      <p:ext uri="{BB962C8B-B14F-4D97-AF65-F5344CB8AC3E}">
        <p14:creationId xmlns:p14="http://schemas.microsoft.com/office/powerpoint/2010/main" val="3543498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3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65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D3E15D6-DB2B-41CE-89E6-C61A77B71B00}" type="slidenum">
              <a:rPr lang="en-US"/>
              <a:pPr>
                <a:defRPr/>
              </a:pPr>
              <a:t>‹#›</a:t>
            </a:fld>
            <a:endParaRPr lang="en-US"/>
          </a:p>
        </p:txBody>
      </p:sp>
    </p:spTree>
    <p:extLst>
      <p:ext uri="{BB962C8B-B14F-4D97-AF65-F5344CB8AC3E}">
        <p14:creationId xmlns:p14="http://schemas.microsoft.com/office/powerpoint/2010/main" val="37762121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00B5D3-CE15-4F5F-B3BB-E5BF30FF8F73}" type="slidenum">
              <a:rPr lang="en-US" smtClean="0"/>
              <a:pPr eaLnBrk="1" hangingPunct="1"/>
              <a:t>12</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1320503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5EE841D-B3A6-42C1-9E95-A2F805C47F9C}" type="slidenum">
              <a:rPr lang="en-US" smtClean="0"/>
              <a:pPr eaLnBrk="1" hangingPunct="1"/>
              <a:t>13</a:t>
            </a:fld>
            <a:endParaRPr lang="en-US" smtClean="0"/>
          </a:p>
        </p:txBody>
      </p:sp>
    </p:spTree>
    <p:extLst>
      <p:ext uri="{BB962C8B-B14F-4D97-AF65-F5344CB8AC3E}">
        <p14:creationId xmlns:p14="http://schemas.microsoft.com/office/powerpoint/2010/main" val="648357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B9BE3D-C2FB-40E4-B67D-0257B45C722C}" type="slidenum">
              <a:rPr lang="en-US"/>
              <a:pPr>
                <a:defRPr/>
              </a:pPr>
              <a:t>‹#›</a:t>
            </a:fld>
            <a:endParaRPr lang="en-US"/>
          </a:p>
        </p:txBody>
      </p:sp>
    </p:spTree>
    <p:extLst>
      <p:ext uri="{BB962C8B-B14F-4D97-AF65-F5344CB8AC3E}">
        <p14:creationId xmlns:p14="http://schemas.microsoft.com/office/powerpoint/2010/main" val="3909835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69BC59-2F9A-46FB-AA26-975BF001A050}" type="slidenum">
              <a:rPr lang="en-US"/>
              <a:pPr>
                <a:defRPr/>
              </a:pPr>
              <a:t>‹#›</a:t>
            </a:fld>
            <a:endParaRPr lang="en-US"/>
          </a:p>
        </p:txBody>
      </p:sp>
    </p:spTree>
    <p:extLst>
      <p:ext uri="{BB962C8B-B14F-4D97-AF65-F5344CB8AC3E}">
        <p14:creationId xmlns:p14="http://schemas.microsoft.com/office/powerpoint/2010/main" val="2334968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34A6E2-CCC3-4C8F-832E-92EA384D9013}" type="slidenum">
              <a:rPr lang="en-US"/>
              <a:pPr>
                <a:defRPr/>
              </a:pPr>
              <a:t>‹#›</a:t>
            </a:fld>
            <a:endParaRPr lang="en-US"/>
          </a:p>
        </p:txBody>
      </p:sp>
    </p:spTree>
    <p:extLst>
      <p:ext uri="{BB962C8B-B14F-4D97-AF65-F5344CB8AC3E}">
        <p14:creationId xmlns:p14="http://schemas.microsoft.com/office/powerpoint/2010/main" val="3778360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2958621-05DA-4BDE-A6EC-2C6C5B139047}" type="slidenum">
              <a:rPr lang="en-US"/>
              <a:pPr>
                <a:defRPr/>
              </a:pPr>
              <a:t>‹#›</a:t>
            </a:fld>
            <a:endParaRPr lang="en-US"/>
          </a:p>
        </p:txBody>
      </p:sp>
    </p:spTree>
    <p:extLst>
      <p:ext uri="{BB962C8B-B14F-4D97-AF65-F5344CB8AC3E}">
        <p14:creationId xmlns:p14="http://schemas.microsoft.com/office/powerpoint/2010/main" val="19836959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72987D-2238-44EB-B0CD-2E722F4EF0A3}" type="slidenum">
              <a:rPr lang="en-US"/>
              <a:pPr>
                <a:defRPr/>
              </a:pPr>
              <a:t>‹#›</a:t>
            </a:fld>
            <a:endParaRPr lang="en-US"/>
          </a:p>
        </p:txBody>
      </p:sp>
    </p:spTree>
    <p:extLst>
      <p:ext uri="{BB962C8B-B14F-4D97-AF65-F5344CB8AC3E}">
        <p14:creationId xmlns:p14="http://schemas.microsoft.com/office/powerpoint/2010/main" val="1555466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2A8AC8-1C2F-4867-9CD8-F34EB57947E2}" type="slidenum">
              <a:rPr lang="en-US"/>
              <a:pPr>
                <a:defRPr/>
              </a:pPr>
              <a:t>‹#›</a:t>
            </a:fld>
            <a:endParaRPr lang="en-US"/>
          </a:p>
        </p:txBody>
      </p:sp>
    </p:spTree>
    <p:extLst>
      <p:ext uri="{BB962C8B-B14F-4D97-AF65-F5344CB8AC3E}">
        <p14:creationId xmlns:p14="http://schemas.microsoft.com/office/powerpoint/2010/main" val="21167478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1CE90BB-50B8-46B6-8E8F-2893BD96A972}" type="slidenum">
              <a:rPr lang="en-US"/>
              <a:pPr>
                <a:defRPr/>
              </a:pPr>
              <a:t>‹#›</a:t>
            </a:fld>
            <a:endParaRPr lang="en-US"/>
          </a:p>
        </p:txBody>
      </p:sp>
    </p:spTree>
    <p:extLst>
      <p:ext uri="{BB962C8B-B14F-4D97-AF65-F5344CB8AC3E}">
        <p14:creationId xmlns:p14="http://schemas.microsoft.com/office/powerpoint/2010/main" val="1651306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FD2682-1037-485D-917F-47DCA54CCEE9}" type="slidenum">
              <a:rPr lang="en-US"/>
              <a:pPr>
                <a:defRPr/>
              </a:pPr>
              <a:t>‹#›</a:t>
            </a:fld>
            <a:endParaRPr lang="en-US"/>
          </a:p>
        </p:txBody>
      </p:sp>
    </p:spTree>
    <p:extLst>
      <p:ext uri="{BB962C8B-B14F-4D97-AF65-F5344CB8AC3E}">
        <p14:creationId xmlns:p14="http://schemas.microsoft.com/office/powerpoint/2010/main" val="2137848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F50744-B4BB-4778-8F3B-7383DD7A6103}" type="slidenum">
              <a:rPr lang="en-US"/>
              <a:pPr>
                <a:defRPr/>
              </a:pPr>
              <a:t>‹#›</a:t>
            </a:fld>
            <a:endParaRPr lang="en-US"/>
          </a:p>
        </p:txBody>
      </p:sp>
    </p:spTree>
    <p:extLst>
      <p:ext uri="{BB962C8B-B14F-4D97-AF65-F5344CB8AC3E}">
        <p14:creationId xmlns:p14="http://schemas.microsoft.com/office/powerpoint/2010/main" val="3455457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860C65B-BFDD-453C-9E49-08ACED0BAD33}" type="slidenum">
              <a:rPr lang="en-US"/>
              <a:pPr>
                <a:defRPr/>
              </a:pPr>
              <a:t>‹#›</a:t>
            </a:fld>
            <a:endParaRPr lang="en-US"/>
          </a:p>
        </p:txBody>
      </p:sp>
    </p:spTree>
    <p:extLst>
      <p:ext uri="{BB962C8B-B14F-4D97-AF65-F5344CB8AC3E}">
        <p14:creationId xmlns:p14="http://schemas.microsoft.com/office/powerpoint/2010/main" val="619791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0257DE8-6B6C-4890-A113-00F23D92D70A}" type="slidenum">
              <a:rPr lang="en-US"/>
              <a:pPr>
                <a:defRPr/>
              </a:pPr>
              <a:t>‹#›</a:t>
            </a:fld>
            <a:endParaRPr lang="en-US"/>
          </a:p>
        </p:txBody>
      </p:sp>
    </p:spTree>
    <p:extLst>
      <p:ext uri="{BB962C8B-B14F-4D97-AF65-F5344CB8AC3E}">
        <p14:creationId xmlns:p14="http://schemas.microsoft.com/office/powerpoint/2010/main" val="4128311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8F2E738-CEC6-4A1A-BF2A-8F40D61C0857}" type="slidenum">
              <a:rPr lang="en-US"/>
              <a:pPr>
                <a:defRPr/>
              </a:pPr>
              <a:t>‹#›</a:t>
            </a:fld>
            <a:endParaRPr lang="en-US"/>
          </a:p>
        </p:txBody>
      </p:sp>
    </p:spTree>
    <p:extLst>
      <p:ext uri="{BB962C8B-B14F-4D97-AF65-F5344CB8AC3E}">
        <p14:creationId xmlns:p14="http://schemas.microsoft.com/office/powerpoint/2010/main" val="737850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771DA87-467D-48C9-A4BD-B9D5D41F6629}" type="slidenum">
              <a:rPr lang="en-US"/>
              <a:pPr>
                <a:defRPr/>
              </a:pPr>
              <a:t>‹#›</a:t>
            </a:fld>
            <a:endParaRPr lang="en-US"/>
          </a:p>
        </p:txBody>
      </p:sp>
    </p:spTree>
    <p:extLst>
      <p:ext uri="{BB962C8B-B14F-4D97-AF65-F5344CB8AC3E}">
        <p14:creationId xmlns:p14="http://schemas.microsoft.com/office/powerpoint/2010/main" val="1832925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6CFFD16-8EE5-409D-B47B-03645FE86F19}" type="slidenum">
              <a:rPr lang="en-US"/>
              <a:pPr>
                <a:defRPr/>
              </a:pPr>
              <a:t>‹#›</a:t>
            </a:fld>
            <a:endParaRPr lang="en-US"/>
          </a:p>
        </p:txBody>
      </p:sp>
    </p:spTree>
    <p:extLst>
      <p:ext uri="{BB962C8B-B14F-4D97-AF65-F5344CB8AC3E}">
        <p14:creationId xmlns:p14="http://schemas.microsoft.com/office/powerpoint/2010/main" val="2125085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EAC1E6A-256E-4CA7-8D7C-D409B4A5A147}" type="slidenum">
              <a:rPr lang="en-US"/>
              <a:pPr>
                <a:defRPr/>
              </a:pPr>
              <a:t>‹#›</a:t>
            </a:fld>
            <a:endParaRPr lang="en-US"/>
          </a:p>
        </p:txBody>
      </p:sp>
    </p:spTree>
    <p:extLst>
      <p:ext uri="{BB962C8B-B14F-4D97-AF65-F5344CB8AC3E}">
        <p14:creationId xmlns:p14="http://schemas.microsoft.com/office/powerpoint/2010/main" val="3266247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7A455AB-04C2-432D-84E8-706185EC424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mazon.ca/gp/product/images/076602394X/ref=dp_image_text_0/702-6882008-5540864"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mazon.ca/gp/product/images/076602394X/ref=dp_image_text_0/702-6882008-5540864"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7" descr="us_bill_of_rights_pre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0" y="719138"/>
            <a:ext cx="5143500" cy="541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ctrTitle"/>
          </p:nvPr>
        </p:nvSpPr>
        <p:spPr/>
        <p:txBody>
          <a:bodyPr/>
          <a:lstStyle/>
          <a:p>
            <a:pPr eaLnBrk="1" hangingPunct="1"/>
            <a:r>
              <a:rPr lang="en-US" smtClean="0"/>
              <a:t>The Bill of Rights</a:t>
            </a:r>
          </a:p>
        </p:txBody>
      </p:sp>
      <p:sp>
        <p:nvSpPr>
          <p:cNvPr id="2052" name="Rectangle 3"/>
          <p:cNvSpPr>
            <a:spLocks noGrp="1" noChangeArrowheads="1"/>
          </p:cNvSpPr>
          <p:nvPr>
            <p:ph type="subTitle" idx="1"/>
          </p:nvPr>
        </p:nvSpPr>
        <p:spPr/>
        <p:txBody>
          <a:bodyPr/>
          <a:lstStyle/>
          <a:p>
            <a:pPr eaLnBrk="1" hangingPunct="1"/>
            <a:r>
              <a:rPr lang="en-US" smtClean="0"/>
              <a:t>Foundation of Freedom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8"/>
          <p:cNvSpPr>
            <a:spLocks noGrp="1" noChangeArrowheads="1"/>
          </p:cNvSpPr>
          <p:nvPr>
            <p:ph type="title"/>
          </p:nvPr>
        </p:nvSpPr>
        <p:spPr/>
        <p:txBody>
          <a:bodyPr/>
          <a:lstStyle/>
          <a:p>
            <a:pPr eaLnBrk="1" hangingPunct="1"/>
            <a:r>
              <a:rPr lang="en-US" sz="4000" smtClean="0"/>
              <a:t>Hazlewood School v Kuhlmeier (1988)</a:t>
            </a:r>
          </a:p>
        </p:txBody>
      </p:sp>
      <p:sp>
        <p:nvSpPr>
          <p:cNvPr id="11267" name="Rectangle 1029"/>
          <p:cNvSpPr>
            <a:spLocks noGrp="1" noChangeArrowheads="1"/>
          </p:cNvSpPr>
          <p:nvPr>
            <p:ph type="body" sz="half" idx="1"/>
          </p:nvPr>
        </p:nvSpPr>
        <p:spPr>
          <a:xfrm>
            <a:off x="457200" y="1447800"/>
            <a:ext cx="4038600" cy="5410200"/>
          </a:xfrm>
        </p:spPr>
        <p:txBody>
          <a:bodyPr/>
          <a:lstStyle/>
          <a:p>
            <a:pPr eaLnBrk="1" hangingPunct="1">
              <a:lnSpc>
                <a:spcPct val="90000"/>
              </a:lnSpc>
            </a:pPr>
            <a:r>
              <a:rPr lang="en-US" sz="2000" smtClean="0"/>
              <a:t>In 1983, the Principal of East Hazlewood High School in Missouri refused to allow two articles to be published in the student newspaper</a:t>
            </a:r>
          </a:p>
          <a:p>
            <a:pPr eaLnBrk="1" hangingPunct="1">
              <a:lnSpc>
                <a:spcPct val="90000"/>
              </a:lnSpc>
            </a:pPr>
            <a:r>
              <a:rPr lang="en-US" sz="2000" smtClean="0"/>
              <a:t>He claimed they were inappropriate</a:t>
            </a:r>
          </a:p>
          <a:p>
            <a:pPr eaLnBrk="1" hangingPunct="1">
              <a:lnSpc>
                <a:spcPct val="90000"/>
              </a:lnSpc>
            </a:pPr>
            <a:r>
              <a:rPr lang="en-US" sz="2000" smtClean="0"/>
              <a:t>The articles were about teen pregnancy and the effects of divorce on children</a:t>
            </a:r>
          </a:p>
          <a:p>
            <a:pPr eaLnBrk="1" hangingPunct="1">
              <a:lnSpc>
                <a:spcPct val="90000"/>
              </a:lnSpc>
            </a:pPr>
            <a:r>
              <a:rPr lang="en-US" sz="2000" smtClean="0"/>
              <a:t>Cathy Kuhlmeier and two other former Hazelwood East students brought the case to court claiming their 1</a:t>
            </a:r>
            <a:r>
              <a:rPr lang="en-US" sz="2000" baseline="30000" smtClean="0"/>
              <a:t>st</a:t>
            </a:r>
            <a:r>
              <a:rPr lang="en-US" sz="2000" smtClean="0"/>
              <a:t> Amendment rights had been violated</a:t>
            </a:r>
          </a:p>
          <a:p>
            <a:pPr eaLnBrk="1" hangingPunct="1">
              <a:lnSpc>
                <a:spcPct val="90000"/>
              </a:lnSpc>
            </a:pPr>
            <a:r>
              <a:rPr lang="en-US" sz="2000" smtClean="0"/>
              <a:t>What do you think the court said?</a:t>
            </a:r>
          </a:p>
          <a:p>
            <a:pPr eaLnBrk="1" hangingPunct="1">
              <a:lnSpc>
                <a:spcPct val="90000"/>
              </a:lnSpc>
            </a:pPr>
            <a:endParaRPr lang="en-US" sz="2000" smtClean="0"/>
          </a:p>
        </p:txBody>
      </p:sp>
      <p:sp>
        <p:nvSpPr>
          <p:cNvPr id="11268" name="Rectangle 1030"/>
          <p:cNvSpPr>
            <a:spLocks noGrp="1" noChangeArrowheads="1"/>
          </p:cNvSpPr>
          <p:nvPr>
            <p:ph type="body" sz="half" idx="2"/>
          </p:nvPr>
        </p:nvSpPr>
        <p:spPr/>
        <p:txBody>
          <a:bodyPr/>
          <a:lstStyle/>
          <a:p>
            <a:pPr eaLnBrk="1" hangingPunct="1">
              <a:lnSpc>
                <a:spcPct val="90000"/>
              </a:lnSpc>
            </a:pPr>
            <a:endParaRPr lang="el-GR" sz="2000" smtClean="0"/>
          </a:p>
        </p:txBody>
      </p:sp>
      <p:pic>
        <p:nvPicPr>
          <p:cNvPr id="11269" name="Picture 1034" descr="Hazelwood V. Kuhlmeier and the School Newspaper Censorship Debate: Debating Supreme Court Decision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524000"/>
            <a:ext cx="3122613"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8"/>
          <p:cNvSpPr>
            <a:spLocks noGrp="1" noChangeArrowheads="1"/>
          </p:cNvSpPr>
          <p:nvPr>
            <p:ph type="title"/>
          </p:nvPr>
        </p:nvSpPr>
        <p:spPr/>
        <p:txBody>
          <a:bodyPr/>
          <a:lstStyle/>
          <a:p>
            <a:pPr eaLnBrk="1" hangingPunct="1"/>
            <a:r>
              <a:rPr lang="en-US" smtClean="0"/>
              <a:t>Tinker is limited</a:t>
            </a:r>
          </a:p>
        </p:txBody>
      </p:sp>
      <p:sp>
        <p:nvSpPr>
          <p:cNvPr id="12291" name="Rectangle 1029"/>
          <p:cNvSpPr>
            <a:spLocks noGrp="1" noChangeArrowheads="1"/>
          </p:cNvSpPr>
          <p:nvPr>
            <p:ph type="body" sz="half" idx="1"/>
          </p:nvPr>
        </p:nvSpPr>
        <p:spPr/>
        <p:txBody>
          <a:bodyPr/>
          <a:lstStyle/>
          <a:p>
            <a:pPr eaLnBrk="1" hangingPunct="1">
              <a:lnSpc>
                <a:spcPct val="90000"/>
              </a:lnSpc>
            </a:pPr>
            <a:endParaRPr lang="el-GR" sz="2400" smtClean="0"/>
          </a:p>
        </p:txBody>
      </p:sp>
      <p:sp>
        <p:nvSpPr>
          <p:cNvPr id="12292" name="Rectangle 1030"/>
          <p:cNvSpPr>
            <a:spLocks noGrp="1" noChangeArrowheads="1"/>
          </p:cNvSpPr>
          <p:nvPr>
            <p:ph type="body" sz="half" idx="2"/>
          </p:nvPr>
        </p:nvSpPr>
        <p:spPr>
          <a:xfrm>
            <a:off x="4648200" y="1600200"/>
            <a:ext cx="4038600" cy="4953000"/>
          </a:xfrm>
        </p:spPr>
        <p:txBody>
          <a:bodyPr/>
          <a:lstStyle/>
          <a:p>
            <a:pPr eaLnBrk="1" hangingPunct="1">
              <a:lnSpc>
                <a:spcPct val="90000"/>
              </a:lnSpc>
            </a:pPr>
            <a:r>
              <a:rPr lang="en-US" sz="2400" smtClean="0"/>
              <a:t>The Court ruled in favor of the school, 5-3</a:t>
            </a:r>
          </a:p>
          <a:p>
            <a:pPr eaLnBrk="1" hangingPunct="1">
              <a:lnSpc>
                <a:spcPct val="90000"/>
              </a:lnSpc>
            </a:pPr>
            <a:r>
              <a:rPr lang="en-US" sz="2400" smtClean="0"/>
              <a:t>They said the school could limit student speech that interferes with the education of the students in general</a:t>
            </a:r>
          </a:p>
          <a:p>
            <a:pPr eaLnBrk="1" hangingPunct="1">
              <a:lnSpc>
                <a:spcPct val="90000"/>
              </a:lnSpc>
            </a:pPr>
            <a:r>
              <a:rPr lang="en-US" sz="2400" smtClean="0"/>
              <a:t>The court said the principal’s actions were acceptable for this reason</a:t>
            </a:r>
          </a:p>
          <a:p>
            <a:pPr eaLnBrk="1" hangingPunct="1">
              <a:lnSpc>
                <a:spcPct val="90000"/>
              </a:lnSpc>
            </a:pPr>
            <a:r>
              <a:rPr lang="en-US" sz="2400" smtClean="0"/>
              <a:t>Student speech is more limited because of this case</a:t>
            </a:r>
          </a:p>
        </p:txBody>
      </p:sp>
      <p:pic>
        <p:nvPicPr>
          <p:cNvPr id="12293" name="Picture 1034" descr="Hazelwood V. Kuhlmeier and the School Newspaper Censorship Debate: Debating Supreme Court Decision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600200"/>
            <a:ext cx="3068638"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smtClean="0"/>
              <a:t>Is all speech o.k.?</a:t>
            </a:r>
          </a:p>
        </p:txBody>
      </p:sp>
      <p:sp>
        <p:nvSpPr>
          <p:cNvPr id="13315" name="Rectangle 5"/>
          <p:cNvSpPr>
            <a:spLocks noGrp="1" noChangeArrowheads="1"/>
          </p:cNvSpPr>
          <p:nvPr>
            <p:ph type="body" sz="half" idx="1"/>
          </p:nvPr>
        </p:nvSpPr>
        <p:spPr>
          <a:xfrm>
            <a:off x="457200" y="1524000"/>
            <a:ext cx="4038600" cy="5029200"/>
          </a:xfrm>
        </p:spPr>
        <p:txBody>
          <a:bodyPr/>
          <a:lstStyle/>
          <a:p>
            <a:pPr eaLnBrk="1" hangingPunct="1">
              <a:lnSpc>
                <a:spcPct val="90000"/>
              </a:lnSpc>
            </a:pPr>
            <a:r>
              <a:rPr lang="en-US" sz="2400" smtClean="0"/>
              <a:t>In 1964 Clarence Brandenburg, a member of the KKK, made a speech at a cross burning</a:t>
            </a:r>
          </a:p>
          <a:p>
            <a:pPr eaLnBrk="1" hangingPunct="1">
              <a:lnSpc>
                <a:spcPct val="90000"/>
              </a:lnSpc>
            </a:pPr>
            <a:r>
              <a:rPr lang="en-US" sz="2400" smtClean="0"/>
              <a:t>He called for African-Americans to be sent to Africa and Jewish-Americans sent to Israel</a:t>
            </a:r>
          </a:p>
          <a:p>
            <a:pPr eaLnBrk="1" hangingPunct="1">
              <a:lnSpc>
                <a:spcPct val="90000"/>
              </a:lnSpc>
            </a:pPr>
            <a:r>
              <a:rPr lang="en-US" sz="2400" smtClean="0"/>
              <a:t>He spoke out on why whites were superior to other races in his opinion </a:t>
            </a:r>
          </a:p>
          <a:p>
            <a:pPr eaLnBrk="1" hangingPunct="1">
              <a:lnSpc>
                <a:spcPct val="90000"/>
              </a:lnSpc>
            </a:pPr>
            <a:r>
              <a:rPr lang="en-US" sz="2400" smtClean="0"/>
              <a:t>He said the U.S. government should be overthrown</a:t>
            </a:r>
          </a:p>
        </p:txBody>
      </p:sp>
      <p:sp>
        <p:nvSpPr>
          <p:cNvPr id="13316" name="Rectangle 6"/>
          <p:cNvSpPr>
            <a:spLocks noGrp="1" noChangeArrowheads="1"/>
          </p:cNvSpPr>
          <p:nvPr>
            <p:ph type="body" sz="half" idx="2"/>
          </p:nvPr>
        </p:nvSpPr>
        <p:spPr/>
        <p:txBody>
          <a:bodyPr/>
          <a:lstStyle/>
          <a:p>
            <a:pPr eaLnBrk="1" hangingPunct="1">
              <a:lnSpc>
                <a:spcPct val="90000"/>
              </a:lnSpc>
            </a:pPr>
            <a:endParaRPr lang="el-GR" sz="2400" smtClean="0"/>
          </a:p>
        </p:txBody>
      </p:sp>
      <p:pic>
        <p:nvPicPr>
          <p:cNvPr id="13317" name="Picture 8" descr="brandenbur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4725" y="1600200"/>
            <a:ext cx="3795713"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en-US" smtClean="0"/>
              <a:t>Brandenburg v. Ohio (1969)</a:t>
            </a:r>
          </a:p>
        </p:txBody>
      </p:sp>
      <p:sp>
        <p:nvSpPr>
          <p:cNvPr id="14339" name="Rectangle 5"/>
          <p:cNvSpPr>
            <a:spLocks noGrp="1" noChangeArrowheads="1"/>
          </p:cNvSpPr>
          <p:nvPr>
            <p:ph type="body" sz="half" idx="1"/>
          </p:nvPr>
        </p:nvSpPr>
        <p:spPr>
          <a:xfrm>
            <a:off x="0" y="1447800"/>
            <a:ext cx="4343400" cy="5410200"/>
          </a:xfrm>
        </p:spPr>
        <p:txBody>
          <a:bodyPr/>
          <a:lstStyle/>
          <a:p>
            <a:pPr eaLnBrk="1" hangingPunct="1">
              <a:lnSpc>
                <a:spcPct val="90000"/>
              </a:lnSpc>
            </a:pPr>
            <a:r>
              <a:rPr lang="en-US" sz="2200" smtClean="0"/>
              <a:t>The police arrested Clarence Brandenburg in violation of the Ohio Criminal Syndicalism Act that forbid, "assembling to advocate crime, violence, or unlawful terrorism as a means of accomplishing political reform" after seeing his speech on the TV news</a:t>
            </a:r>
          </a:p>
          <a:p>
            <a:pPr eaLnBrk="1" hangingPunct="1">
              <a:lnSpc>
                <a:spcPct val="90000"/>
              </a:lnSpc>
            </a:pPr>
            <a:r>
              <a:rPr lang="en-US" sz="2200" smtClean="0"/>
              <a:t>He appealed his case, claiming his 1</a:t>
            </a:r>
            <a:r>
              <a:rPr lang="en-US" sz="2200" baseline="30000" smtClean="0"/>
              <a:t>st</a:t>
            </a:r>
            <a:r>
              <a:rPr lang="en-US" sz="2200" smtClean="0"/>
              <a:t> Amendment rights had been violated and the law was unconstitutional</a:t>
            </a:r>
          </a:p>
          <a:p>
            <a:pPr eaLnBrk="1" hangingPunct="1">
              <a:lnSpc>
                <a:spcPct val="90000"/>
              </a:lnSpc>
            </a:pPr>
            <a:r>
              <a:rPr lang="en-US" sz="2200" smtClean="0"/>
              <a:t>What do you think happened?</a:t>
            </a:r>
          </a:p>
        </p:txBody>
      </p:sp>
      <p:sp>
        <p:nvSpPr>
          <p:cNvPr id="14340" name="Rectangle 6"/>
          <p:cNvSpPr>
            <a:spLocks noGrp="1" noChangeArrowheads="1"/>
          </p:cNvSpPr>
          <p:nvPr>
            <p:ph type="body" sz="half" idx="2"/>
          </p:nvPr>
        </p:nvSpPr>
        <p:spPr/>
        <p:txBody>
          <a:bodyPr/>
          <a:lstStyle/>
          <a:p>
            <a:pPr eaLnBrk="1" hangingPunct="1">
              <a:lnSpc>
                <a:spcPct val="90000"/>
              </a:lnSpc>
            </a:pPr>
            <a:endParaRPr lang="el-GR" smtClean="0"/>
          </a:p>
        </p:txBody>
      </p:sp>
      <p:pic>
        <p:nvPicPr>
          <p:cNvPr id="14341" name="Picture 8" descr="kk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1371600"/>
            <a:ext cx="35464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sz="6000" b="1" dirty="0" smtClean="0"/>
              <a:t>The Court rules</a:t>
            </a:r>
          </a:p>
        </p:txBody>
      </p:sp>
      <p:sp>
        <p:nvSpPr>
          <p:cNvPr id="15364" name="Rectangle 6"/>
          <p:cNvSpPr>
            <a:spLocks noGrp="1" noChangeArrowheads="1"/>
          </p:cNvSpPr>
          <p:nvPr>
            <p:ph idx="1"/>
          </p:nvPr>
        </p:nvSpPr>
        <p:spPr/>
        <p:txBody>
          <a:bodyPr/>
          <a:lstStyle/>
          <a:p>
            <a:pPr eaLnBrk="1" hangingPunct="1"/>
            <a:r>
              <a:rPr lang="en-US" dirty="0" smtClean="0"/>
              <a:t>The </a:t>
            </a:r>
            <a:r>
              <a:rPr lang="en-US" dirty="0" smtClean="0"/>
              <a:t>court ruled for </a:t>
            </a:r>
            <a:r>
              <a:rPr lang="en-US" dirty="0" smtClean="0"/>
              <a:t>Brandenburg</a:t>
            </a:r>
          </a:p>
          <a:p>
            <a:pPr marL="0" indent="0" eaLnBrk="1" hangingPunct="1">
              <a:buNone/>
            </a:pPr>
            <a:endParaRPr lang="en-US" dirty="0" smtClean="0"/>
          </a:p>
          <a:p>
            <a:pPr eaLnBrk="1" hangingPunct="1"/>
            <a:r>
              <a:rPr lang="en-US" dirty="0" smtClean="0"/>
              <a:t>They said that free speech can only be limited if </a:t>
            </a:r>
            <a:r>
              <a:rPr lang="en-US" b="1" dirty="0" smtClean="0"/>
              <a:t>two</a:t>
            </a:r>
            <a:r>
              <a:rPr lang="en-US" dirty="0" smtClean="0"/>
              <a:t> conditions are met</a:t>
            </a:r>
            <a:r>
              <a:rPr lang="en-US" dirty="0" smtClean="0"/>
              <a:t>:</a:t>
            </a:r>
          </a:p>
          <a:p>
            <a:pPr marL="0" indent="0" eaLnBrk="1" hangingPunct="1">
              <a:buNone/>
            </a:pPr>
            <a:endParaRPr lang="en-US" dirty="0" smtClean="0"/>
          </a:p>
          <a:p>
            <a:pPr eaLnBrk="1" hangingPunct="1"/>
            <a:r>
              <a:rPr lang="en-US" dirty="0" smtClean="0"/>
              <a:t>If it is "directed at inciting or producing imminent lawless action" </a:t>
            </a:r>
            <a:r>
              <a:rPr lang="en-US" b="1" u="sng" dirty="0" smtClean="0"/>
              <a:t>and</a:t>
            </a:r>
            <a:r>
              <a:rPr lang="en-US" dirty="0" smtClean="0"/>
              <a:t> it is "likely to incite or produce such action."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t>It happens here too</a:t>
            </a:r>
          </a:p>
        </p:txBody>
      </p:sp>
      <p:sp>
        <p:nvSpPr>
          <p:cNvPr id="16387" name="Rectangle 5"/>
          <p:cNvSpPr>
            <a:spLocks noGrp="1" noChangeArrowheads="1"/>
          </p:cNvSpPr>
          <p:nvPr>
            <p:ph type="body" sz="half" idx="1"/>
          </p:nvPr>
        </p:nvSpPr>
        <p:spPr>
          <a:xfrm>
            <a:off x="457200" y="1295400"/>
            <a:ext cx="4038600" cy="5334000"/>
          </a:xfrm>
        </p:spPr>
        <p:txBody>
          <a:bodyPr/>
          <a:lstStyle/>
          <a:p>
            <a:pPr eaLnBrk="1" hangingPunct="1">
              <a:lnSpc>
                <a:spcPct val="90000"/>
              </a:lnSpc>
            </a:pPr>
            <a:r>
              <a:rPr lang="en-US" sz="2200" smtClean="0"/>
              <a:t>In 1998, Jonathan O’Mara and Richard Elliott attempted to burn a cross on the lawn of their neighbors in the Pungo section of Virginia Beach</a:t>
            </a:r>
          </a:p>
          <a:p>
            <a:pPr eaLnBrk="1" hangingPunct="1">
              <a:lnSpc>
                <a:spcPct val="90000"/>
              </a:lnSpc>
            </a:pPr>
            <a:r>
              <a:rPr lang="en-US" sz="2200" smtClean="0"/>
              <a:t>The house was owned by James and Susan Jubilee, an interracial couple</a:t>
            </a:r>
          </a:p>
          <a:p>
            <a:pPr eaLnBrk="1" hangingPunct="1">
              <a:lnSpc>
                <a:spcPct val="90000"/>
              </a:lnSpc>
            </a:pPr>
            <a:r>
              <a:rPr lang="en-US" sz="2200" smtClean="0"/>
              <a:t>Cross burnings have been done in the past as a threat of violence from the KKK</a:t>
            </a:r>
          </a:p>
          <a:p>
            <a:pPr eaLnBrk="1" hangingPunct="1">
              <a:lnSpc>
                <a:spcPct val="90000"/>
              </a:lnSpc>
            </a:pPr>
            <a:r>
              <a:rPr lang="en-US" sz="2200" smtClean="0"/>
              <a:t>A Virginia law forbids burning crosses and O’Mara and Elliott were arrested</a:t>
            </a:r>
          </a:p>
        </p:txBody>
      </p:sp>
      <p:sp>
        <p:nvSpPr>
          <p:cNvPr id="16388" name="Rectangle 6"/>
          <p:cNvSpPr>
            <a:spLocks noGrp="1" noChangeArrowheads="1"/>
          </p:cNvSpPr>
          <p:nvPr>
            <p:ph type="body" sz="half" idx="2"/>
          </p:nvPr>
        </p:nvSpPr>
        <p:spPr/>
        <p:txBody>
          <a:bodyPr/>
          <a:lstStyle/>
          <a:p>
            <a:pPr eaLnBrk="1" hangingPunct="1"/>
            <a:r>
              <a:rPr lang="en-US" smtClean="0"/>
              <a:t> </a:t>
            </a:r>
          </a:p>
        </p:txBody>
      </p:sp>
      <p:pic>
        <p:nvPicPr>
          <p:cNvPr id="16389" name="Picture 8" descr="pungofer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828800"/>
            <a:ext cx="44958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3"/>
          <p:cNvSpPr>
            <a:spLocks noGrp="1" noChangeArrowheads="1"/>
          </p:cNvSpPr>
          <p:nvPr>
            <p:ph type="title"/>
          </p:nvPr>
        </p:nvSpPr>
        <p:spPr/>
        <p:txBody>
          <a:bodyPr/>
          <a:lstStyle/>
          <a:p>
            <a:pPr eaLnBrk="1" hangingPunct="1"/>
            <a:r>
              <a:rPr lang="en-US" smtClean="0"/>
              <a:t>Free Speech or Terrorism?</a:t>
            </a:r>
          </a:p>
        </p:txBody>
      </p:sp>
      <p:sp>
        <p:nvSpPr>
          <p:cNvPr id="17411" name="Rectangle 14"/>
          <p:cNvSpPr>
            <a:spLocks noGrp="1" noChangeArrowheads="1"/>
          </p:cNvSpPr>
          <p:nvPr>
            <p:ph type="body" sz="half" idx="1"/>
          </p:nvPr>
        </p:nvSpPr>
        <p:spPr/>
        <p:txBody>
          <a:bodyPr/>
          <a:lstStyle/>
          <a:p>
            <a:pPr eaLnBrk="1" hangingPunct="1"/>
            <a:r>
              <a:rPr lang="en-US" smtClean="0"/>
              <a:t> </a:t>
            </a:r>
          </a:p>
        </p:txBody>
      </p:sp>
      <p:sp>
        <p:nvSpPr>
          <p:cNvPr id="17412" name="Rectangle 15"/>
          <p:cNvSpPr>
            <a:spLocks noGrp="1" noChangeArrowheads="1"/>
          </p:cNvSpPr>
          <p:nvPr>
            <p:ph type="body" sz="half" idx="2"/>
          </p:nvPr>
        </p:nvSpPr>
        <p:spPr/>
        <p:txBody>
          <a:bodyPr/>
          <a:lstStyle/>
          <a:p>
            <a:pPr eaLnBrk="1" hangingPunct="1">
              <a:lnSpc>
                <a:spcPct val="90000"/>
              </a:lnSpc>
            </a:pPr>
            <a:r>
              <a:rPr lang="en-US" sz="2400" smtClean="0"/>
              <a:t>O’Mara and Elliott were found guilty and they appealed their conviction, saying the cross burning law violated their right to free speech</a:t>
            </a:r>
          </a:p>
          <a:p>
            <a:pPr eaLnBrk="1" hangingPunct="1">
              <a:lnSpc>
                <a:spcPct val="90000"/>
              </a:lnSpc>
            </a:pPr>
            <a:r>
              <a:rPr lang="en-US" sz="2400" smtClean="0"/>
              <a:t>The Virginia Supreme Court agreed with them by a 5-4 vote</a:t>
            </a:r>
          </a:p>
          <a:p>
            <a:pPr eaLnBrk="1" hangingPunct="1">
              <a:lnSpc>
                <a:spcPct val="90000"/>
              </a:lnSpc>
            </a:pPr>
            <a:r>
              <a:rPr lang="en-US" sz="2400" smtClean="0"/>
              <a:t>The U.S. Supreme Court heard the case in April of 2003</a:t>
            </a:r>
          </a:p>
          <a:p>
            <a:pPr eaLnBrk="1" hangingPunct="1">
              <a:lnSpc>
                <a:spcPct val="90000"/>
              </a:lnSpc>
            </a:pPr>
            <a:r>
              <a:rPr lang="en-US" sz="2400" smtClean="0"/>
              <a:t>How do you think the court ruled in this case?</a:t>
            </a:r>
          </a:p>
        </p:txBody>
      </p:sp>
      <p:pic>
        <p:nvPicPr>
          <p:cNvPr id="17413" name="Picture 10" descr="OMa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09800"/>
            <a:ext cx="200025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12" descr="Elliot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209800"/>
            <a:ext cx="200025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Virginia v. Black (2003)</a:t>
            </a:r>
          </a:p>
        </p:txBody>
      </p:sp>
      <p:sp>
        <p:nvSpPr>
          <p:cNvPr id="18435" name="Rectangle 3"/>
          <p:cNvSpPr>
            <a:spLocks noGrp="1" noChangeArrowheads="1"/>
          </p:cNvSpPr>
          <p:nvPr>
            <p:ph type="body" sz="half" idx="1"/>
          </p:nvPr>
        </p:nvSpPr>
        <p:spPr>
          <a:xfrm>
            <a:off x="457200" y="1295400"/>
            <a:ext cx="4038600" cy="5410200"/>
          </a:xfrm>
        </p:spPr>
        <p:txBody>
          <a:bodyPr/>
          <a:lstStyle/>
          <a:p>
            <a:pPr eaLnBrk="1" hangingPunct="1">
              <a:lnSpc>
                <a:spcPct val="80000"/>
              </a:lnSpc>
            </a:pPr>
            <a:r>
              <a:rPr lang="en-US" sz="2100" smtClean="0"/>
              <a:t>The case was combined with another cross burning in western Virginia and brought to the Supreme Court</a:t>
            </a:r>
          </a:p>
          <a:p>
            <a:pPr eaLnBrk="1" hangingPunct="1">
              <a:lnSpc>
                <a:spcPct val="80000"/>
              </a:lnSpc>
            </a:pPr>
            <a:r>
              <a:rPr lang="en-US" sz="2100" smtClean="0"/>
              <a:t>The court upheld the Virginia Law by a 6-3 vote</a:t>
            </a:r>
          </a:p>
          <a:p>
            <a:pPr eaLnBrk="1" hangingPunct="1">
              <a:lnSpc>
                <a:spcPct val="80000"/>
              </a:lnSpc>
            </a:pPr>
            <a:r>
              <a:rPr lang="en-US" sz="2100" smtClean="0"/>
              <a:t>They said that the history of racial intimidation connected to cross burning outweigh free speech protection of anyone who would use one</a:t>
            </a:r>
          </a:p>
          <a:p>
            <a:pPr eaLnBrk="1" hangingPunct="1">
              <a:lnSpc>
                <a:spcPct val="80000"/>
              </a:lnSpc>
            </a:pPr>
            <a:r>
              <a:rPr lang="en-US" sz="2100" smtClean="0"/>
              <a:t>Justice Clarence Thomas said, “Those who hate cannot terrorize and intimidate to make their point”</a:t>
            </a:r>
          </a:p>
          <a:p>
            <a:pPr eaLnBrk="1" hangingPunct="1">
              <a:lnSpc>
                <a:spcPct val="80000"/>
              </a:lnSpc>
            </a:pPr>
            <a:r>
              <a:rPr lang="en-US" sz="2100" smtClean="0"/>
              <a:t>After all the appeals, the men involved were sentenced to 90 days in jail and fined $1500 for the cross burning</a:t>
            </a:r>
          </a:p>
          <a:p>
            <a:pPr eaLnBrk="1" hangingPunct="1">
              <a:lnSpc>
                <a:spcPct val="80000"/>
              </a:lnSpc>
            </a:pPr>
            <a:endParaRPr lang="en-US" sz="2100" smtClean="0"/>
          </a:p>
          <a:p>
            <a:pPr eaLnBrk="1" hangingPunct="1">
              <a:lnSpc>
                <a:spcPct val="80000"/>
              </a:lnSpc>
            </a:pPr>
            <a:endParaRPr lang="en-US" sz="2400" smtClean="0"/>
          </a:p>
        </p:txBody>
      </p:sp>
      <p:pic>
        <p:nvPicPr>
          <p:cNvPr id="18436" name="Picture 5" descr="book121-x"/>
          <p:cNvPicPr>
            <a:picLocks noGrp="1" noChangeAspect="1" noChangeArrowheads="1"/>
          </p:cNvPicPr>
          <p:nvPr>
            <p:ph type="body" sz="half" idx="2"/>
          </p:nvPr>
        </p:nvPicPr>
        <p:blipFill>
          <a:blip r:embed="rId2">
            <a:extLst>
              <a:ext uri="{28A0092B-C50C-407E-A947-70E740481C1C}">
                <a14:useLocalDpi xmlns:a14="http://schemas.microsoft.com/office/drawing/2010/main" val="0"/>
              </a:ext>
            </a:extLst>
          </a:blip>
          <a:srcRect/>
          <a:stretch>
            <a:fillRect/>
          </a:stretch>
        </p:blipFill>
        <p:spPr>
          <a:xfrm>
            <a:off x="4964113" y="1600200"/>
            <a:ext cx="3406775" cy="4525963"/>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Are all religious practices protected?</a:t>
            </a:r>
          </a:p>
        </p:txBody>
      </p:sp>
      <p:sp>
        <p:nvSpPr>
          <p:cNvPr id="19459" name="Rectangle 3"/>
          <p:cNvSpPr>
            <a:spLocks noGrp="1" noChangeArrowheads="1"/>
          </p:cNvSpPr>
          <p:nvPr>
            <p:ph type="body" sz="half" idx="1"/>
          </p:nvPr>
        </p:nvSpPr>
        <p:spPr>
          <a:xfrm>
            <a:off x="457200" y="1600200"/>
            <a:ext cx="4038600" cy="5029200"/>
          </a:xfrm>
        </p:spPr>
        <p:txBody>
          <a:bodyPr/>
          <a:lstStyle/>
          <a:p>
            <a:pPr eaLnBrk="1" hangingPunct="1">
              <a:lnSpc>
                <a:spcPct val="90000"/>
              </a:lnSpc>
              <a:buFontTx/>
              <a:buChar char="-"/>
            </a:pPr>
            <a:r>
              <a:rPr lang="en-US" sz="2100" smtClean="0"/>
              <a:t>In the 1800s, the Mormon Church allowed men to have multiple wives</a:t>
            </a:r>
          </a:p>
          <a:p>
            <a:pPr eaLnBrk="1" hangingPunct="1">
              <a:lnSpc>
                <a:spcPct val="90000"/>
              </a:lnSpc>
              <a:buFontTx/>
              <a:buChar char="-"/>
            </a:pPr>
            <a:r>
              <a:rPr lang="en-US" sz="2100" smtClean="0"/>
              <a:t>This is a federal crime known as “polygamy”</a:t>
            </a:r>
          </a:p>
          <a:p>
            <a:pPr eaLnBrk="1" hangingPunct="1">
              <a:lnSpc>
                <a:spcPct val="90000"/>
              </a:lnSpc>
              <a:buFontTx/>
              <a:buChar char="-"/>
            </a:pPr>
            <a:r>
              <a:rPr lang="en-US" sz="2100" smtClean="0"/>
              <a:t>George Reynolds, who lived in the Utah territory, was arrested, charged and convicted of polygamy</a:t>
            </a:r>
          </a:p>
          <a:p>
            <a:pPr eaLnBrk="1" hangingPunct="1">
              <a:lnSpc>
                <a:spcPct val="90000"/>
              </a:lnSpc>
              <a:buFontTx/>
              <a:buChar char="-"/>
            </a:pPr>
            <a:r>
              <a:rPr lang="en-US" sz="2100" smtClean="0"/>
              <a:t>He appealed his case, saying that his 1</a:t>
            </a:r>
            <a:r>
              <a:rPr lang="en-US" sz="2100" baseline="30000" smtClean="0"/>
              <a:t>st</a:t>
            </a:r>
            <a:r>
              <a:rPr lang="en-US" sz="2100" smtClean="0"/>
              <a:t> Amendment right to freedom of religion was being violated</a:t>
            </a:r>
          </a:p>
          <a:p>
            <a:pPr eaLnBrk="1" hangingPunct="1">
              <a:lnSpc>
                <a:spcPct val="90000"/>
              </a:lnSpc>
              <a:buFontTx/>
              <a:buChar char="-"/>
            </a:pPr>
            <a:r>
              <a:rPr lang="en-US" sz="2100" smtClean="0"/>
              <a:t>Do you think the law against polygamy is unconstitutional?  Was Reynolds right?</a:t>
            </a:r>
          </a:p>
          <a:p>
            <a:pPr eaLnBrk="1" hangingPunct="1">
              <a:lnSpc>
                <a:spcPct val="90000"/>
              </a:lnSpc>
              <a:buFontTx/>
              <a:buNone/>
            </a:pPr>
            <a:endParaRPr lang="en-US" sz="2400" smtClean="0"/>
          </a:p>
          <a:p>
            <a:pPr eaLnBrk="1" hangingPunct="1">
              <a:lnSpc>
                <a:spcPct val="90000"/>
              </a:lnSpc>
              <a:buFontTx/>
              <a:buNone/>
            </a:pPr>
            <a:endParaRPr lang="en-US" sz="2400" smtClean="0"/>
          </a:p>
          <a:p>
            <a:pPr eaLnBrk="1" hangingPunct="1">
              <a:lnSpc>
                <a:spcPct val="90000"/>
              </a:lnSpc>
              <a:buFontTx/>
              <a:buNone/>
            </a:pPr>
            <a:endParaRPr lang="en-US" sz="2400" smtClean="0"/>
          </a:p>
          <a:p>
            <a:pPr eaLnBrk="1" hangingPunct="1">
              <a:lnSpc>
                <a:spcPct val="90000"/>
              </a:lnSpc>
              <a:buFontTx/>
              <a:buNone/>
            </a:pPr>
            <a:r>
              <a:rPr lang="en-US" sz="2400" smtClean="0"/>
              <a:t>    </a:t>
            </a:r>
          </a:p>
        </p:txBody>
      </p:sp>
      <p:sp>
        <p:nvSpPr>
          <p:cNvPr id="19460" name="Rectangle 4"/>
          <p:cNvSpPr>
            <a:spLocks noGrp="1" noChangeArrowheads="1"/>
          </p:cNvSpPr>
          <p:nvPr>
            <p:ph type="body" sz="half" idx="2"/>
          </p:nvPr>
        </p:nvSpPr>
        <p:spPr/>
        <p:txBody>
          <a:bodyPr/>
          <a:lstStyle/>
          <a:p>
            <a:pPr algn="ctr" eaLnBrk="1" hangingPunct="1">
              <a:buFontTx/>
              <a:buNone/>
            </a:pPr>
            <a:r>
              <a:rPr lang="en-US" smtClean="0"/>
              <a:t> </a:t>
            </a:r>
          </a:p>
          <a:p>
            <a:pPr eaLnBrk="1" hangingPunct="1"/>
            <a:endParaRPr lang="en-US" smtClean="0"/>
          </a:p>
        </p:txBody>
      </p:sp>
      <p:pic>
        <p:nvPicPr>
          <p:cNvPr id="1946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2438400"/>
            <a:ext cx="4344987"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274638"/>
            <a:ext cx="8610600" cy="1143000"/>
          </a:xfrm>
        </p:spPr>
        <p:txBody>
          <a:bodyPr/>
          <a:lstStyle/>
          <a:p>
            <a:pPr eaLnBrk="1" hangingPunct="1"/>
            <a:r>
              <a:rPr lang="en-US" smtClean="0"/>
              <a:t>Reynolds v. United States (1879)</a:t>
            </a:r>
          </a:p>
        </p:txBody>
      </p:sp>
      <p:sp>
        <p:nvSpPr>
          <p:cNvPr id="20483" name="Rectangle 4"/>
          <p:cNvSpPr>
            <a:spLocks noGrp="1" noChangeArrowheads="1"/>
          </p:cNvSpPr>
          <p:nvPr>
            <p:ph type="body" sz="half" idx="2"/>
          </p:nvPr>
        </p:nvSpPr>
        <p:spPr>
          <a:xfrm>
            <a:off x="4648200" y="1600200"/>
            <a:ext cx="4038600" cy="4876800"/>
          </a:xfrm>
        </p:spPr>
        <p:txBody>
          <a:bodyPr/>
          <a:lstStyle/>
          <a:p>
            <a:pPr eaLnBrk="1" hangingPunct="1">
              <a:lnSpc>
                <a:spcPct val="90000"/>
              </a:lnSpc>
            </a:pPr>
            <a:r>
              <a:rPr lang="en-US" sz="2000" smtClean="0"/>
              <a:t>The court ruled against Reynolds by a 6-3 vote</a:t>
            </a:r>
          </a:p>
          <a:p>
            <a:pPr eaLnBrk="1" hangingPunct="1">
              <a:lnSpc>
                <a:spcPct val="90000"/>
              </a:lnSpc>
            </a:pPr>
            <a:r>
              <a:rPr lang="en-US" sz="2000" smtClean="0"/>
              <a:t>It maintained that banning polygamy is not unconstitutional</a:t>
            </a:r>
          </a:p>
          <a:p>
            <a:pPr eaLnBrk="1" hangingPunct="1">
              <a:lnSpc>
                <a:spcPct val="90000"/>
              </a:lnSpc>
            </a:pPr>
            <a:r>
              <a:rPr lang="en-US" sz="2000" smtClean="0"/>
              <a:t>Chief Justice Morrison Waite explained his decision by saying that the 1</a:t>
            </a:r>
            <a:r>
              <a:rPr lang="en-US" sz="2000" baseline="30000" smtClean="0"/>
              <a:t>st</a:t>
            </a:r>
            <a:r>
              <a:rPr lang="en-US" sz="2000" smtClean="0"/>
              <a:t> Amendment protects only freedom of </a:t>
            </a:r>
            <a:r>
              <a:rPr lang="en-US" sz="2000" u="sng" smtClean="0"/>
              <a:t>belief</a:t>
            </a:r>
            <a:r>
              <a:rPr lang="en-US" sz="2000" smtClean="0"/>
              <a:t>, not necessarily </a:t>
            </a:r>
            <a:r>
              <a:rPr lang="en-US" sz="2000" u="sng" smtClean="0"/>
              <a:t>action</a:t>
            </a:r>
            <a:r>
              <a:rPr lang="en-US" sz="2000" smtClean="0"/>
              <a:t>.</a:t>
            </a:r>
          </a:p>
          <a:p>
            <a:pPr eaLnBrk="1" hangingPunct="1">
              <a:lnSpc>
                <a:spcPct val="90000"/>
              </a:lnSpc>
            </a:pPr>
            <a:r>
              <a:rPr lang="en-US" sz="2000" smtClean="0"/>
              <a:t>If people are allowed to violate the law on religious grounds, this elevates religion above the Constitution, violating the Supremacy clause</a:t>
            </a:r>
          </a:p>
          <a:p>
            <a:pPr eaLnBrk="1" hangingPunct="1">
              <a:lnSpc>
                <a:spcPct val="90000"/>
              </a:lnSpc>
            </a:pPr>
            <a:r>
              <a:rPr lang="en-US" sz="2000" smtClean="0"/>
              <a:t>Do you agree with this reasoning?</a:t>
            </a:r>
          </a:p>
        </p:txBody>
      </p:sp>
      <p:sp>
        <p:nvSpPr>
          <p:cNvPr id="20484" name="Rectangle 8"/>
          <p:cNvSpPr>
            <a:spLocks noGrp="1" noChangeArrowheads="1" noTextEdit="1"/>
          </p:cNvSpPr>
          <p:nvPr>
            <p:ph type="clipArt" sz="half" idx="1"/>
          </p:nvPr>
        </p:nvSpPr>
        <p:spPr/>
      </p:sp>
      <p:pic>
        <p:nvPicPr>
          <p:cNvPr id="2048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2819400" cy="435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eaLnBrk="1" hangingPunct="1"/>
            <a:r>
              <a:rPr lang="en-US" smtClean="0"/>
              <a:t>Demand for the Bill</a:t>
            </a:r>
          </a:p>
        </p:txBody>
      </p:sp>
      <p:sp>
        <p:nvSpPr>
          <p:cNvPr id="3075" name="Rectangle 5"/>
          <p:cNvSpPr>
            <a:spLocks noGrp="1" noChangeArrowheads="1"/>
          </p:cNvSpPr>
          <p:nvPr>
            <p:ph type="body" sz="half" idx="1"/>
          </p:nvPr>
        </p:nvSpPr>
        <p:spPr>
          <a:xfrm>
            <a:off x="457200" y="6248400"/>
            <a:ext cx="4038600" cy="609600"/>
          </a:xfrm>
        </p:spPr>
        <p:txBody>
          <a:bodyPr/>
          <a:lstStyle/>
          <a:p>
            <a:pPr eaLnBrk="1" hangingPunct="1">
              <a:lnSpc>
                <a:spcPct val="80000"/>
              </a:lnSpc>
            </a:pPr>
            <a:r>
              <a:rPr lang="en-US" sz="1400" smtClean="0"/>
              <a:t>George Mason, one of three delegates to the Constitutional Convention who did not sign it, because there was no Bill of Rights</a:t>
            </a:r>
          </a:p>
        </p:txBody>
      </p:sp>
      <p:sp>
        <p:nvSpPr>
          <p:cNvPr id="3076" name="Rectangle 6"/>
          <p:cNvSpPr>
            <a:spLocks noGrp="1" noChangeArrowheads="1"/>
          </p:cNvSpPr>
          <p:nvPr>
            <p:ph type="body" sz="half" idx="2"/>
          </p:nvPr>
        </p:nvSpPr>
        <p:spPr/>
        <p:txBody>
          <a:bodyPr/>
          <a:lstStyle/>
          <a:p>
            <a:pPr eaLnBrk="1" hangingPunct="1">
              <a:lnSpc>
                <a:spcPct val="80000"/>
              </a:lnSpc>
            </a:pPr>
            <a:r>
              <a:rPr lang="en-US" sz="3200" smtClean="0"/>
              <a:t>Anti-Federalists would not approve the Constitution until a “Bill of Rights” was added</a:t>
            </a:r>
          </a:p>
          <a:p>
            <a:pPr eaLnBrk="1" hangingPunct="1">
              <a:lnSpc>
                <a:spcPct val="80000"/>
              </a:lnSpc>
            </a:pPr>
            <a:r>
              <a:rPr lang="en-US" sz="3200" smtClean="0"/>
              <a:t>Federalists claimed it was unnecessary, as all rights were implied in the Constitution itself</a:t>
            </a:r>
          </a:p>
          <a:p>
            <a:pPr eaLnBrk="1" hangingPunct="1">
              <a:lnSpc>
                <a:spcPct val="80000"/>
              </a:lnSpc>
            </a:pPr>
            <a:endParaRPr lang="en-US" sz="3200" smtClean="0"/>
          </a:p>
        </p:txBody>
      </p:sp>
      <p:pic>
        <p:nvPicPr>
          <p:cNvPr id="3077" name="Picture 11" descr="George Mason"/>
          <p:cNvPicPr>
            <a:picLocks noChangeAspect="1" noChangeArrowheads="1"/>
          </p:cNvPicPr>
          <p:nvPr/>
        </p:nvPicPr>
        <p:blipFill>
          <a:blip r:embed="rId2">
            <a:extLst>
              <a:ext uri="{28A0092B-C50C-407E-A947-70E740481C1C}">
                <a14:useLocalDpi xmlns:a14="http://schemas.microsoft.com/office/drawing/2010/main" val="0"/>
              </a:ext>
            </a:extLst>
          </a:blip>
          <a:srcRect b="10768"/>
          <a:stretch>
            <a:fillRect/>
          </a:stretch>
        </p:blipFill>
        <p:spPr bwMode="auto">
          <a:xfrm>
            <a:off x="914400" y="1371600"/>
            <a:ext cx="3629025"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One nation under God?</a:t>
            </a:r>
          </a:p>
        </p:txBody>
      </p:sp>
      <p:sp>
        <p:nvSpPr>
          <p:cNvPr id="21507" name="Rectangle 3"/>
          <p:cNvSpPr>
            <a:spLocks noGrp="1" noChangeArrowheads="1"/>
          </p:cNvSpPr>
          <p:nvPr>
            <p:ph type="body" sz="half" idx="1"/>
          </p:nvPr>
        </p:nvSpPr>
        <p:spPr>
          <a:xfrm>
            <a:off x="457200" y="1600200"/>
            <a:ext cx="4038600" cy="5029200"/>
          </a:xfrm>
        </p:spPr>
        <p:txBody>
          <a:bodyPr/>
          <a:lstStyle/>
          <a:p>
            <a:pPr eaLnBrk="1" hangingPunct="1">
              <a:lnSpc>
                <a:spcPct val="90000"/>
              </a:lnSpc>
            </a:pPr>
            <a:r>
              <a:rPr lang="en-US" sz="2000" smtClean="0"/>
              <a:t>In 1943, West  Virginia had a law, forcing all teachers and students to say the “Pledge of Allegiance” before each school day</a:t>
            </a:r>
          </a:p>
          <a:p>
            <a:pPr eaLnBrk="1" hangingPunct="1">
              <a:lnSpc>
                <a:spcPct val="90000"/>
              </a:lnSpc>
            </a:pPr>
            <a:r>
              <a:rPr lang="en-US" sz="2000" smtClean="0"/>
              <a:t>Any student who refused would be expelled</a:t>
            </a:r>
          </a:p>
          <a:p>
            <a:pPr eaLnBrk="1" hangingPunct="1">
              <a:lnSpc>
                <a:spcPct val="90000"/>
              </a:lnSpc>
            </a:pPr>
            <a:r>
              <a:rPr lang="en-US" sz="2000" smtClean="0"/>
              <a:t>The children of the Barnett family refused and were expelled</a:t>
            </a:r>
          </a:p>
          <a:p>
            <a:pPr eaLnBrk="1" hangingPunct="1">
              <a:lnSpc>
                <a:spcPct val="90000"/>
              </a:lnSpc>
            </a:pPr>
            <a:r>
              <a:rPr lang="en-US" sz="2000" smtClean="0"/>
              <a:t>Their parents sued, claiming that their religion, Jehovah's Witnesses, forbid the pledge as they believed it violated the commandment to “not worship any graven images”</a:t>
            </a:r>
          </a:p>
          <a:p>
            <a:pPr eaLnBrk="1" hangingPunct="1">
              <a:lnSpc>
                <a:spcPct val="90000"/>
              </a:lnSpc>
            </a:pPr>
            <a:r>
              <a:rPr lang="en-US" sz="2000" smtClean="0"/>
              <a:t>What do you think?</a:t>
            </a:r>
          </a:p>
        </p:txBody>
      </p:sp>
      <p:pic>
        <p:nvPicPr>
          <p:cNvPr id="21508" name="Picture 7" descr="20011003-9"/>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900613" y="1295400"/>
            <a:ext cx="3452812" cy="5257800"/>
          </a:xfr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West Virginia v. Barnett (1943)</a:t>
            </a:r>
          </a:p>
        </p:txBody>
      </p:sp>
      <p:sp>
        <p:nvSpPr>
          <p:cNvPr id="22531" name="Rectangle 4"/>
          <p:cNvSpPr>
            <a:spLocks noGrp="1" noChangeArrowheads="1"/>
          </p:cNvSpPr>
          <p:nvPr>
            <p:ph type="body" sz="half" idx="2"/>
          </p:nvPr>
        </p:nvSpPr>
        <p:spPr>
          <a:xfrm>
            <a:off x="5334000" y="1371600"/>
            <a:ext cx="3429000" cy="4525963"/>
          </a:xfrm>
        </p:spPr>
        <p:txBody>
          <a:bodyPr/>
          <a:lstStyle/>
          <a:p>
            <a:pPr eaLnBrk="1" hangingPunct="1">
              <a:lnSpc>
                <a:spcPct val="90000"/>
              </a:lnSpc>
            </a:pPr>
            <a:r>
              <a:rPr lang="en-US" sz="2200" smtClean="0"/>
              <a:t>The Court ruled 6-3 in favor of the Barnett family</a:t>
            </a:r>
          </a:p>
          <a:p>
            <a:pPr eaLnBrk="1" hangingPunct="1">
              <a:lnSpc>
                <a:spcPct val="90000"/>
              </a:lnSpc>
            </a:pPr>
            <a:r>
              <a:rPr lang="en-US" sz="2200" smtClean="0"/>
              <a:t>The court said that some students choosing not to participate in no way prevents others from participating, so the state has no right to force students to violate their religious beliefs</a:t>
            </a:r>
          </a:p>
          <a:p>
            <a:pPr eaLnBrk="1" hangingPunct="1">
              <a:lnSpc>
                <a:spcPct val="90000"/>
              </a:lnSpc>
            </a:pPr>
            <a:r>
              <a:rPr lang="en-US" sz="2200" smtClean="0"/>
              <a:t>Freedom of Religion was protected</a:t>
            </a:r>
          </a:p>
        </p:txBody>
      </p:sp>
      <p:pic>
        <p:nvPicPr>
          <p:cNvPr id="22532" name="Picture 7" descr="pledge_large"/>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914400" y="1371600"/>
            <a:ext cx="4151313" cy="5257800"/>
          </a:xfr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pPr eaLnBrk="1" hangingPunct="1"/>
            <a:r>
              <a:rPr lang="en-US" smtClean="0"/>
              <a:t>Locke v. Davey (2004)</a:t>
            </a:r>
          </a:p>
        </p:txBody>
      </p:sp>
      <p:sp>
        <p:nvSpPr>
          <p:cNvPr id="23555" name="Rectangle 5"/>
          <p:cNvSpPr>
            <a:spLocks noGrp="1" noChangeArrowheads="1"/>
          </p:cNvSpPr>
          <p:nvPr>
            <p:ph type="body" sz="half" idx="1"/>
          </p:nvPr>
        </p:nvSpPr>
        <p:spPr>
          <a:xfrm>
            <a:off x="0" y="1219200"/>
            <a:ext cx="4876800" cy="5257800"/>
          </a:xfrm>
        </p:spPr>
        <p:txBody>
          <a:bodyPr/>
          <a:lstStyle/>
          <a:p>
            <a:pPr eaLnBrk="1" hangingPunct="1"/>
            <a:r>
              <a:rPr lang="en-US" sz="2100" smtClean="0"/>
              <a:t>Josh Davey was awarded a Promise Scholarship, which were funded by Washington State to help low and middle income students who graduated in the highest 10% of their class afford college</a:t>
            </a:r>
          </a:p>
          <a:p>
            <a:pPr eaLnBrk="1" hangingPunct="1"/>
            <a:r>
              <a:rPr lang="en-US" sz="2100" smtClean="0"/>
              <a:t>He decided to pursue a double major, in Business Management and in Theology (religion)</a:t>
            </a:r>
          </a:p>
          <a:p>
            <a:pPr eaLnBrk="1" hangingPunct="1"/>
            <a:r>
              <a:rPr lang="en-US" sz="2100" smtClean="0"/>
              <a:t>His scholarship was taken away because the state said it would violate the “non establishment” clause of the 1</a:t>
            </a:r>
            <a:r>
              <a:rPr lang="en-US" sz="2100" baseline="30000" smtClean="0"/>
              <a:t>st</a:t>
            </a:r>
            <a:r>
              <a:rPr lang="en-US" sz="2100" smtClean="0"/>
              <a:t> Amendment</a:t>
            </a:r>
          </a:p>
          <a:p>
            <a:pPr eaLnBrk="1" hangingPunct="1"/>
            <a:r>
              <a:rPr lang="en-US" sz="2100" smtClean="0"/>
              <a:t>He sued, claiming religious discrimination, a violation of the 1</a:t>
            </a:r>
            <a:r>
              <a:rPr lang="en-US" sz="2100" baseline="30000" smtClean="0"/>
              <a:t>st</a:t>
            </a:r>
            <a:r>
              <a:rPr lang="en-US" sz="2100" smtClean="0"/>
              <a:t> Amendment.  Did he have a point?</a:t>
            </a:r>
          </a:p>
        </p:txBody>
      </p:sp>
      <p:pic>
        <p:nvPicPr>
          <p:cNvPr id="23556" name="Picture 8" descr="Davey_Joshua"/>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r="18333"/>
          <a:stretch>
            <a:fillRect/>
          </a:stretch>
        </p:blipFill>
        <p:spPr>
          <a:xfrm>
            <a:off x="4953000" y="1752600"/>
            <a:ext cx="4038600" cy="3708400"/>
          </a:xfrm>
        </p:spPr>
      </p:pic>
      <p:sp>
        <p:nvSpPr>
          <p:cNvPr id="23557" name="Text Box 9"/>
          <p:cNvSpPr txBox="1">
            <a:spLocks noChangeArrowheads="1"/>
          </p:cNvSpPr>
          <p:nvPr/>
        </p:nvSpPr>
        <p:spPr bwMode="auto">
          <a:xfrm>
            <a:off x="5791200" y="5562600"/>
            <a:ext cx="274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a:latin typeface="Verdana" pitchFamily="34" charset="0"/>
              </a:rPr>
              <a:t>Joshua Davey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p:txBody>
          <a:bodyPr/>
          <a:lstStyle/>
          <a:p>
            <a:pPr eaLnBrk="1" hangingPunct="1"/>
            <a:r>
              <a:rPr lang="en-US" sz="6000" b="1" dirty="0" smtClean="0"/>
              <a:t>The state wins!</a:t>
            </a:r>
          </a:p>
        </p:txBody>
      </p:sp>
      <p:sp>
        <p:nvSpPr>
          <p:cNvPr id="24579" name="Rectangle 6"/>
          <p:cNvSpPr>
            <a:spLocks noGrp="1" noChangeArrowheads="1"/>
          </p:cNvSpPr>
          <p:nvPr>
            <p:ph idx="1"/>
          </p:nvPr>
        </p:nvSpPr>
        <p:spPr/>
        <p:txBody>
          <a:bodyPr/>
          <a:lstStyle/>
          <a:p>
            <a:pPr eaLnBrk="1" hangingPunct="1"/>
            <a:r>
              <a:rPr lang="en-US" sz="3600" dirty="0" smtClean="0"/>
              <a:t>The Supreme Court ruled 7-2 in favor of Washington </a:t>
            </a:r>
            <a:r>
              <a:rPr lang="en-US" sz="3600" dirty="0" smtClean="0"/>
              <a:t>state</a:t>
            </a:r>
          </a:p>
          <a:p>
            <a:pPr marL="0" indent="0" eaLnBrk="1" hangingPunct="1">
              <a:buNone/>
            </a:pPr>
            <a:endParaRPr lang="en-US" sz="3600" dirty="0" smtClean="0"/>
          </a:p>
          <a:p>
            <a:pPr eaLnBrk="1" hangingPunct="1"/>
            <a:r>
              <a:rPr lang="en-US" sz="3600" dirty="0" smtClean="0"/>
              <a:t>They said that freedom of religion does not mean that the state must fund the ministry through public scholarships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No Soliciting?</a:t>
            </a:r>
          </a:p>
        </p:txBody>
      </p:sp>
      <p:sp>
        <p:nvSpPr>
          <p:cNvPr id="25603" name="Rectangle 3"/>
          <p:cNvSpPr>
            <a:spLocks noGrp="1" noChangeArrowheads="1"/>
          </p:cNvSpPr>
          <p:nvPr>
            <p:ph type="body" sz="half" idx="1"/>
          </p:nvPr>
        </p:nvSpPr>
        <p:spPr>
          <a:xfrm>
            <a:off x="457200" y="1600200"/>
            <a:ext cx="4038600" cy="4953000"/>
          </a:xfrm>
        </p:spPr>
        <p:txBody>
          <a:bodyPr/>
          <a:lstStyle/>
          <a:p>
            <a:pPr eaLnBrk="1" hangingPunct="1">
              <a:lnSpc>
                <a:spcPct val="90000"/>
              </a:lnSpc>
            </a:pPr>
            <a:r>
              <a:rPr lang="en-US" sz="2000" smtClean="0"/>
              <a:t>The Village of Stratton, Ohio passed a law forcing anyone who wanted to go door-to-door to get a permit.  It also limited the times that this could be done.</a:t>
            </a:r>
          </a:p>
          <a:p>
            <a:pPr eaLnBrk="1" hangingPunct="1">
              <a:lnSpc>
                <a:spcPct val="90000"/>
              </a:lnSpc>
            </a:pPr>
            <a:r>
              <a:rPr lang="en-US" sz="2000" smtClean="0"/>
              <a:t>They did this to prevent fraud</a:t>
            </a:r>
          </a:p>
          <a:p>
            <a:pPr eaLnBrk="1" hangingPunct="1">
              <a:lnSpc>
                <a:spcPct val="90000"/>
              </a:lnSpc>
            </a:pPr>
            <a:r>
              <a:rPr lang="en-US" sz="2000" smtClean="0"/>
              <a:t>The Watchtower Tract Society, a Jehovah's Witnesses organization, sued saying the law unfairly limited their ability to promote their religion and violated their 1</a:t>
            </a:r>
            <a:r>
              <a:rPr lang="en-US" sz="2000" baseline="30000" smtClean="0"/>
              <a:t>st</a:t>
            </a:r>
            <a:r>
              <a:rPr lang="en-US" sz="2000" smtClean="0"/>
              <a:t> Amendment rights</a:t>
            </a:r>
          </a:p>
          <a:p>
            <a:pPr eaLnBrk="1" hangingPunct="1">
              <a:lnSpc>
                <a:spcPct val="90000"/>
              </a:lnSpc>
            </a:pPr>
            <a:r>
              <a:rPr lang="en-US" sz="2000" smtClean="0"/>
              <a:t>Were their 1</a:t>
            </a:r>
            <a:r>
              <a:rPr lang="en-US" sz="2000" baseline="30000" smtClean="0"/>
              <a:t>st</a:t>
            </a:r>
            <a:r>
              <a:rPr lang="en-US" sz="2000" smtClean="0"/>
              <a:t> Amendment rights violated?</a:t>
            </a:r>
          </a:p>
        </p:txBody>
      </p:sp>
      <p:pic>
        <p:nvPicPr>
          <p:cNvPr id="25604" name="Picture 7" descr="86d"/>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992688" y="1600200"/>
            <a:ext cx="3348037" cy="4525963"/>
          </a:xfr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4000" smtClean="0"/>
              <a:t>Watchtower Society v. Stratton (2001)</a:t>
            </a:r>
          </a:p>
        </p:txBody>
      </p:sp>
      <p:sp>
        <p:nvSpPr>
          <p:cNvPr id="26627" name="Rectangle 4"/>
          <p:cNvSpPr>
            <a:spLocks noGrp="1" noChangeArrowheads="1"/>
          </p:cNvSpPr>
          <p:nvPr>
            <p:ph idx="1"/>
          </p:nvPr>
        </p:nvSpPr>
        <p:spPr/>
        <p:txBody>
          <a:bodyPr/>
          <a:lstStyle/>
          <a:p>
            <a:pPr eaLnBrk="1" hangingPunct="1"/>
            <a:r>
              <a:rPr lang="en-US" dirty="0" smtClean="0"/>
              <a:t>The Court ruled in favor of the Watchtower </a:t>
            </a:r>
            <a:r>
              <a:rPr lang="en-US" dirty="0" smtClean="0"/>
              <a:t>Society</a:t>
            </a:r>
          </a:p>
          <a:p>
            <a:pPr marL="0" indent="0" eaLnBrk="1" hangingPunct="1">
              <a:buNone/>
            </a:pPr>
            <a:endParaRPr lang="en-US" dirty="0" smtClean="0"/>
          </a:p>
          <a:p>
            <a:pPr eaLnBrk="1" hangingPunct="1"/>
            <a:r>
              <a:rPr lang="en-US" dirty="0" smtClean="0"/>
              <a:t>They said the law violated Free Speech and Freedom of religion </a:t>
            </a:r>
            <a:r>
              <a:rPr lang="en-US" dirty="0" smtClean="0"/>
              <a:t>laws</a:t>
            </a:r>
          </a:p>
          <a:p>
            <a:pPr marL="0" indent="0" eaLnBrk="1" hangingPunct="1">
              <a:buNone/>
            </a:pPr>
            <a:endParaRPr lang="en-US" dirty="0" smtClean="0"/>
          </a:p>
          <a:p>
            <a:pPr eaLnBrk="1" hangingPunct="1"/>
            <a:r>
              <a:rPr lang="en-US" dirty="0" smtClean="0"/>
              <a:t>People have the right to express views without identifying themselves or registering with government authorities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dirty="0" smtClean="0"/>
              <a:t>The Origin of Species?</a:t>
            </a:r>
          </a:p>
        </p:txBody>
      </p:sp>
      <p:sp>
        <p:nvSpPr>
          <p:cNvPr id="27651" name="Rectangle 3"/>
          <p:cNvSpPr>
            <a:spLocks noGrp="1" noChangeArrowheads="1"/>
          </p:cNvSpPr>
          <p:nvPr>
            <p:ph type="body" sz="half" idx="1"/>
          </p:nvPr>
        </p:nvSpPr>
        <p:spPr>
          <a:xfrm>
            <a:off x="228600" y="1600200"/>
            <a:ext cx="4267200" cy="4953000"/>
          </a:xfrm>
        </p:spPr>
        <p:txBody>
          <a:bodyPr/>
          <a:lstStyle/>
          <a:p>
            <a:pPr eaLnBrk="1" hangingPunct="1"/>
            <a:r>
              <a:rPr lang="en-US" sz="2000" dirty="0" smtClean="0">
                <a:solidFill>
                  <a:srgbClr val="000000"/>
                </a:solidFill>
              </a:rPr>
              <a:t>In Arkansas, no teacher was permitted "to teach the theory or doctrine that mankind ascended or descended from a lower order of animals," or "to adopt or use in any such institution a textbook that teaches" this theory.</a:t>
            </a:r>
          </a:p>
          <a:p>
            <a:pPr eaLnBrk="1" hangingPunct="1"/>
            <a:r>
              <a:rPr lang="en-US" sz="2000" dirty="0" smtClean="0"/>
              <a:t>This banned the teaching the theory of Evolution by Charles Darwin</a:t>
            </a:r>
          </a:p>
          <a:p>
            <a:pPr eaLnBrk="1" hangingPunct="1"/>
            <a:r>
              <a:rPr lang="en-US" sz="2000" dirty="0" smtClean="0"/>
              <a:t>Susan Epperson, a High School Biology teacher in Little Rock, decided to teach it anyway</a:t>
            </a:r>
          </a:p>
          <a:p>
            <a:pPr eaLnBrk="1" hangingPunct="1"/>
            <a:r>
              <a:rPr lang="en-US" sz="2000" dirty="0" smtClean="0"/>
              <a:t>She argued that the law was unconstitutional</a:t>
            </a:r>
          </a:p>
          <a:p>
            <a:pPr eaLnBrk="1" hangingPunct="1"/>
            <a:r>
              <a:rPr lang="en-US" sz="2000" dirty="0" smtClean="0"/>
              <a:t>Was she right?</a:t>
            </a:r>
          </a:p>
          <a:p>
            <a:pPr eaLnBrk="1" hangingPunct="1"/>
            <a:endParaRPr lang="en-US" sz="2000" dirty="0" smtClean="0">
              <a:latin typeface="Times New Roman" pitchFamily="18" charset="0"/>
            </a:endParaRPr>
          </a:p>
        </p:txBody>
      </p:sp>
      <p:pic>
        <p:nvPicPr>
          <p:cNvPr id="27652" name="Picture 7" descr="epperson"/>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419600" y="1905000"/>
            <a:ext cx="4495800" cy="3008313"/>
          </a:xfr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Epperson v. Arkansas (1968)</a:t>
            </a:r>
          </a:p>
        </p:txBody>
      </p:sp>
      <p:sp>
        <p:nvSpPr>
          <p:cNvPr id="28675" name="Rectangle 4"/>
          <p:cNvSpPr>
            <a:spLocks noGrp="1" noChangeArrowheads="1"/>
          </p:cNvSpPr>
          <p:nvPr>
            <p:ph type="body" sz="half" idx="2"/>
          </p:nvPr>
        </p:nvSpPr>
        <p:spPr/>
        <p:txBody>
          <a:bodyPr/>
          <a:lstStyle/>
          <a:p>
            <a:pPr eaLnBrk="1" hangingPunct="1">
              <a:lnSpc>
                <a:spcPct val="90000"/>
              </a:lnSpc>
            </a:pPr>
            <a:r>
              <a:rPr lang="en-US" sz="2800" smtClean="0"/>
              <a:t>The Court ruled in favor of Epperson</a:t>
            </a:r>
          </a:p>
          <a:p>
            <a:pPr eaLnBrk="1" hangingPunct="1">
              <a:lnSpc>
                <a:spcPct val="90000"/>
              </a:lnSpc>
            </a:pPr>
            <a:r>
              <a:rPr lang="en-US" sz="2800" smtClean="0"/>
              <a:t>They said that government has no right to promote a particular religion’s beliefs</a:t>
            </a:r>
          </a:p>
          <a:p>
            <a:pPr eaLnBrk="1" hangingPunct="1">
              <a:lnSpc>
                <a:spcPct val="90000"/>
              </a:lnSpc>
            </a:pPr>
            <a:r>
              <a:rPr lang="en-US" sz="2800" smtClean="0"/>
              <a:t>Government must remain neutral among religions</a:t>
            </a:r>
          </a:p>
        </p:txBody>
      </p:sp>
      <p:sp>
        <p:nvSpPr>
          <p:cNvPr id="28676" name="Rectangle 8"/>
          <p:cNvSpPr>
            <a:spLocks noGrp="1" noChangeArrowheads="1" noTextEdit="1"/>
          </p:cNvSpPr>
          <p:nvPr>
            <p:ph type="clipArt" sz="half" idx="1"/>
          </p:nvPr>
        </p:nvSpPr>
        <p:spPr/>
      </p:sp>
      <p:pic>
        <p:nvPicPr>
          <p:cNvPr id="286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97075"/>
            <a:ext cx="4335463"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p:txBody>
          <a:bodyPr/>
          <a:lstStyle/>
          <a:p>
            <a:pPr eaLnBrk="1" hangingPunct="1"/>
            <a:r>
              <a:rPr lang="en-US" b="1" u="sng" smtClean="0"/>
              <a:t>The 2</a:t>
            </a:r>
            <a:r>
              <a:rPr lang="en-US" b="1" u="sng" baseline="30000" smtClean="0"/>
              <a:t>nd</a:t>
            </a:r>
            <a:r>
              <a:rPr lang="en-US" b="1" u="sng" smtClean="0"/>
              <a:t> Amendment</a:t>
            </a:r>
          </a:p>
        </p:txBody>
      </p:sp>
      <p:sp>
        <p:nvSpPr>
          <p:cNvPr id="29699" name="Rectangle 5"/>
          <p:cNvSpPr>
            <a:spLocks noGrp="1" noChangeArrowheads="1"/>
          </p:cNvSpPr>
          <p:nvPr>
            <p:ph type="body" sz="half" idx="1"/>
          </p:nvPr>
        </p:nvSpPr>
        <p:spPr/>
        <p:txBody>
          <a:bodyPr/>
          <a:lstStyle/>
          <a:p>
            <a:pPr eaLnBrk="1" hangingPunct="1">
              <a:lnSpc>
                <a:spcPct val="80000"/>
              </a:lnSpc>
            </a:pPr>
            <a:r>
              <a:rPr lang="en-US" sz="2400" smtClean="0"/>
              <a:t>This amendment means very different things to different people</a:t>
            </a:r>
          </a:p>
          <a:p>
            <a:pPr eaLnBrk="1" hangingPunct="1">
              <a:lnSpc>
                <a:spcPct val="80000"/>
              </a:lnSpc>
            </a:pPr>
            <a:r>
              <a:rPr lang="en-US" sz="2400" smtClean="0"/>
              <a:t>It says, “A well-regulated militia being necessary to a free state, </a:t>
            </a:r>
            <a:r>
              <a:rPr lang="en-US" sz="2400" b="1" u="sng" smtClean="0"/>
              <a:t>the right</a:t>
            </a:r>
            <a:r>
              <a:rPr lang="en-US" sz="2400" smtClean="0"/>
              <a:t> of the people </a:t>
            </a:r>
            <a:r>
              <a:rPr lang="en-US" sz="2400" b="1" u="sng" smtClean="0"/>
              <a:t>to keep and bear arms</a:t>
            </a:r>
            <a:r>
              <a:rPr lang="en-US" sz="2400" smtClean="0"/>
              <a:t> shall not be infringed”</a:t>
            </a:r>
          </a:p>
          <a:p>
            <a:pPr eaLnBrk="1" hangingPunct="1">
              <a:lnSpc>
                <a:spcPct val="80000"/>
              </a:lnSpc>
            </a:pPr>
            <a:r>
              <a:rPr lang="en-US" sz="2400" smtClean="0"/>
              <a:t>Unlike the 1</a:t>
            </a:r>
            <a:r>
              <a:rPr lang="en-US" sz="2400" baseline="30000" smtClean="0"/>
              <a:t>st</a:t>
            </a:r>
            <a:r>
              <a:rPr lang="en-US" sz="2400" smtClean="0"/>
              <a:t> Amendment, the Supreme Court has not ruled on many 2</a:t>
            </a:r>
            <a:r>
              <a:rPr lang="en-US" sz="2400" baseline="30000" smtClean="0"/>
              <a:t>nd</a:t>
            </a:r>
            <a:r>
              <a:rPr lang="en-US" sz="2400" smtClean="0"/>
              <a:t> Amendment cases</a:t>
            </a:r>
          </a:p>
        </p:txBody>
      </p:sp>
      <p:sp>
        <p:nvSpPr>
          <p:cNvPr id="29700" name="Rectangle 2"/>
          <p:cNvSpPr>
            <a:spLocks noGrp="1" noChangeArrowheads="1"/>
          </p:cNvSpPr>
          <p:nvPr>
            <p:ph sz="half" idx="2"/>
          </p:nvPr>
        </p:nvSpPr>
        <p:spPr/>
        <p:txBody>
          <a:bodyPr/>
          <a:lstStyle/>
          <a:p>
            <a:pPr eaLnBrk="1" hangingPunct="1"/>
            <a:endParaRPr lang="el-GR" sz="2800" smtClean="0"/>
          </a:p>
        </p:txBody>
      </p:sp>
      <p:pic>
        <p:nvPicPr>
          <p:cNvPr id="29701" name="Picture 4" descr="nra_arm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2057400"/>
            <a:ext cx="4572000"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txBody>
          <a:bodyPr/>
          <a:lstStyle/>
          <a:p>
            <a:pPr eaLnBrk="1" hangingPunct="1"/>
            <a:r>
              <a:rPr lang="en-US" smtClean="0"/>
              <a:t>Gun Control</a:t>
            </a:r>
          </a:p>
        </p:txBody>
      </p:sp>
      <p:sp>
        <p:nvSpPr>
          <p:cNvPr id="30723" name="Rectangle 5"/>
          <p:cNvSpPr>
            <a:spLocks noGrp="1" noChangeArrowheads="1"/>
          </p:cNvSpPr>
          <p:nvPr>
            <p:ph type="body" sz="half" idx="1"/>
          </p:nvPr>
        </p:nvSpPr>
        <p:spPr/>
        <p:txBody>
          <a:bodyPr/>
          <a:lstStyle/>
          <a:p>
            <a:pPr eaLnBrk="1" hangingPunct="1"/>
            <a:endParaRPr lang="el-GR" smtClean="0"/>
          </a:p>
        </p:txBody>
      </p:sp>
      <p:sp>
        <p:nvSpPr>
          <p:cNvPr id="30724" name="Rectangle 6"/>
          <p:cNvSpPr>
            <a:spLocks noGrp="1" noChangeArrowheads="1"/>
          </p:cNvSpPr>
          <p:nvPr>
            <p:ph type="body" sz="half" idx="2"/>
          </p:nvPr>
        </p:nvSpPr>
        <p:spPr>
          <a:xfrm>
            <a:off x="4648200" y="1600200"/>
            <a:ext cx="4038600" cy="4953000"/>
          </a:xfrm>
        </p:spPr>
        <p:txBody>
          <a:bodyPr/>
          <a:lstStyle/>
          <a:p>
            <a:pPr eaLnBrk="1" hangingPunct="1"/>
            <a:r>
              <a:rPr lang="en-US" smtClean="0"/>
              <a:t>Some people believe the large number of murders in the U.S. justifies limiting guns</a:t>
            </a:r>
          </a:p>
          <a:p>
            <a:pPr eaLnBrk="1" hangingPunct="1"/>
            <a:r>
              <a:rPr lang="en-US" smtClean="0"/>
              <a:t>Other believe gun ownership is an absolute right and a protection against tyranny</a:t>
            </a:r>
          </a:p>
          <a:p>
            <a:pPr eaLnBrk="1" hangingPunct="1"/>
            <a:r>
              <a:rPr lang="en-US" smtClean="0"/>
              <a:t>What do you think?</a:t>
            </a:r>
          </a:p>
        </p:txBody>
      </p:sp>
      <p:pic>
        <p:nvPicPr>
          <p:cNvPr id="30725" name="Picture 8" descr="gu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00200"/>
            <a:ext cx="417512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smtClean="0"/>
              <a:t>Thomas Jefferson</a:t>
            </a:r>
          </a:p>
        </p:txBody>
      </p:sp>
      <p:sp>
        <p:nvSpPr>
          <p:cNvPr id="4099" name="Rectangle 5"/>
          <p:cNvSpPr>
            <a:spLocks noGrp="1" noChangeArrowheads="1"/>
          </p:cNvSpPr>
          <p:nvPr>
            <p:ph type="body" sz="half" idx="1"/>
          </p:nvPr>
        </p:nvSpPr>
        <p:spPr>
          <a:xfrm>
            <a:off x="457200" y="1524000"/>
            <a:ext cx="4038600" cy="4953000"/>
          </a:xfrm>
        </p:spPr>
        <p:txBody>
          <a:bodyPr/>
          <a:lstStyle/>
          <a:p>
            <a:pPr eaLnBrk="1" hangingPunct="1">
              <a:buFontTx/>
              <a:buNone/>
            </a:pPr>
            <a:r>
              <a:rPr lang="en-US" sz="2400" smtClean="0"/>
              <a:t>"</a:t>
            </a:r>
            <a:r>
              <a:rPr lang="en-US" smtClean="0"/>
              <a:t>A bill of rights is what the people are entitled to against every government on earth, general or particular; and what no just government should refuse, or rest on inferences." --</a:t>
            </a:r>
            <a:r>
              <a:rPr lang="en-US" sz="1800" smtClean="0"/>
              <a:t>Thomas Jefferson to James Madison, 1787</a:t>
            </a:r>
            <a:r>
              <a:rPr lang="en-US" sz="2400" smtClean="0"/>
              <a:t> </a:t>
            </a:r>
          </a:p>
        </p:txBody>
      </p:sp>
      <p:pic>
        <p:nvPicPr>
          <p:cNvPr id="4100" name="Picture 9" descr="31_00006"/>
          <p:cNvPicPr>
            <a:picLocks noGrp="1" noChangeAspect="1" noChangeArrowheads="1"/>
          </p:cNvPicPr>
          <p:nvPr>
            <p:ph type="body" sz="half" idx="2"/>
          </p:nvPr>
        </p:nvPicPr>
        <p:blipFill>
          <a:blip r:embed="rId2">
            <a:extLst>
              <a:ext uri="{28A0092B-C50C-407E-A947-70E740481C1C}">
                <a14:useLocalDpi xmlns:a14="http://schemas.microsoft.com/office/drawing/2010/main" val="0"/>
              </a:ext>
            </a:extLst>
          </a:blip>
          <a:srcRect/>
          <a:stretch>
            <a:fillRect/>
          </a:stretch>
        </p:blipFill>
        <p:spPr>
          <a:xfrm>
            <a:off x="4886325" y="1600200"/>
            <a:ext cx="3562350" cy="4525963"/>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b="1" dirty="0" smtClean="0"/>
              <a:t>United States v. Miller (1939)</a:t>
            </a:r>
          </a:p>
        </p:txBody>
      </p:sp>
      <p:sp>
        <p:nvSpPr>
          <p:cNvPr id="31747" name="Rectangle 3"/>
          <p:cNvSpPr>
            <a:spLocks noGrp="1" noChangeArrowheads="1"/>
          </p:cNvSpPr>
          <p:nvPr>
            <p:ph idx="1"/>
          </p:nvPr>
        </p:nvSpPr>
        <p:spPr/>
        <p:txBody>
          <a:bodyPr/>
          <a:lstStyle/>
          <a:p>
            <a:pPr eaLnBrk="1" hangingPunct="1">
              <a:lnSpc>
                <a:spcPct val="90000"/>
              </a:lnSpc>
            </a:pPr>
            <a:r>
              <a:rPr lang="en-US" sz="2800" dirty="0" smtClean="0"/>
              <a:t>Jack Miller and Frank Layton were caught transporting sawed-off shotguns from Oklahoma to </a:t>
            </a:r>
            <a:r>
              <a:rPr lang="en-US" sz="2800" dirty="0" smtClean="0"/>
              <a:t>Arkansas</a:t>
            </a:r>
          </a:p>
          <a:p>
            <a:pPr marL="0" indent="0" eaLnBrk="1" hangingPunct="1">
              <a:lnSpc>
                <a:spcPct val="90000"/>
              </a:lnSpc>
              <a:buNone/>
            </a:pPr>
            <a:endParaRPr lang="en-US" sz="2800" dirty="0" smtClean="0"/>
          </a:p>
          <a:p>
            <a:pPr eaLnBrk="1" hangingPunct="1">
              <a:lnSpc>
                <a:spcPct val="90000"/>
              </a:lnSpc>
            </a:pPr>
            <a:r>
              <a:rPr lang="en-US" sz="2800" dirty="0" smtClean="0"/>
              <a:t>They were convicted of violating the National Firearms Act of 1934, making these weapons </a:t>
            </a:r>
            <a:r>
              <a:rPr lang="en-US" sz="2800" dirty="0" smtClean="0"/>
              <a:t>illegal</a:t>
            </a:r>
          </a:p>
          <a:p>
            <a:pPr marL="0" indent="0" eaLnBrk="1" hangingPunct="1">
              <a:lnSpc>
                <a:spcPct val="90000"/>
              </a:lnSpc>
              <a:buNone/>
            </a:pPr>
            <a:endParaRPr lang="en-US" sz="2800" dirty="0" smtClean="0"/>
          </a:p>
          <a:p>
            <a:pPr eaLnBrk="1" hangingPunct="1">
              <a:lnSpc>
                <a:spcPct val="90000"/>
              </a:lnSpc>
            </a:pPr>
            <a:r>
              <a:rPr lang="en-US" sz="2800" dirty="0" smtClean="0"/>
              <a:t>They appealed their case, claiming that their 2</a:t>
            </a:r>
            <a:r>
              <a:rPr lang="en-US" sz="2800" baseline="30000" dirty="0" smtClean="0"/>
              <a:t>nd</a:t>
            </a:r>
            <a:r>
              <a:rPr lang="en-US" sz="2800" dirty="0" smtClean="0"/>
              <a:t> Amendment rights had been violated and the law is unconstitutional</a:t>
            </a:r>
          </a:p>
          <a:p>
            <a:pPr eaLnBrk="1" hangingPunct="1">
              <a:lnSpc>
                <a:spcPct val="90000"/>
              </a:lnSpc>
            </a:pPr>
            <a:endParaRPr lang="en-US" sz="28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pPr eaLnBrk="1" hangingPunct="1"/>
            <a:r>
              <a:rPr lang="en-US" smtClean="0"/>
              <a:t>Gun rights are not unlimited</a:t>
            </a:r>
          </a:p>
        </p:txBody>
      </p:sp>
      <p:sp>
        <p:nvSpPr>
          <p:cNvPr id="32771" name="Rectangle 6"/>
          <p:cNvSpPr>
            <a:spLocks noGrp="1" noChangeArrowheads="1"/>
          </p:cNvSpPr>
          <p:nvPr>
            <p:ph type="body" sz="half" idx="2"/>
          </p:nvPr>
        </p:nvSpPr>
        <p:spPr>
          <a:xfrm>
            <a:off x="4648200" y="1295400"/>
            <a:ext cx="4343400" cy="5410200"/>
          </a:xfrm>
        </p:spPr>
        <p:txBody>
          <a:bodyPr/>
          <a:lstStyle/>
          <a:p>
            <a:pPr eaLnBrk="1" hangingPunct="1"/>
            <a:r>
              <a:rPr lang="en-US" sz="2000" smtClean="0"/>
              <a:t>The Court ruled by an 8-0 vote that the purpose of the 2</a:t>
            </a:r>
            <a:r>
              <a:rPr lang="en-US" sz="2000" baseline="30000" smtClean="0"/>
              <a:t>nd</a:t>
            </a:r>
            <a:r>
              <a:rPr lang="en-US" sz="2000" smtClean="0"/>
              <a:t> Amendment was to protect the “collective” right to bear arms, not “individual” rights</a:t>
            </a:r>
          </a:p>
          <a:p>
            <a:pPr eaLnBrk="1" hangingPunct="1"/>
            <a:r>
              <a:rPr lang="en-US" sz="2000" smtClean="0"/>
              <a:t>The Amendment protects this right because of military service, not for personal use</a:t>
            </a:r>
          </a:p>
          <a:p>
            <a:pPr eaLnBrk="1" hangingPunct="1"/>
            <a:r>
              <a:rPr lang="en-US" sz="2000" smtClean="0"/>
              <a:t>The states and Congress do have the right to regulate ownership of firearms of private citizens</a:t>
            </a:r>
          </a:p>
          <a:p>
            <a:pPr eaLnBrk="1" hangingPunct="1"/>
            <a:r>
              <a:rPr lang="en-US" sz="2000" smtClean="0"/>
              <a:t>The appeal was denied and Miller and Layton remained in prison</a:t>
            </a:r>
          </a:p>
          <a:p>
            <a:pPr eaLnBrk="1" hangingPunct="1"/>
            <a:r>
              <a:rPr lang="en-US" sz="2000" smtClean="0"/>
              <a:t>The Supreme Court did not hear a 2</a:t>
            </a:r>
            <a:r>
              <a:rPr lang="en-US" sz="2000" baseline="30000" smtClean="0"/>
              <a:t>nd</a:t>
            </a:r>
            <a:r>
              <a:rPr lang="en-US" sz="2000" smtClean="0"/>
              <a:t> Amendment case for over 60 years</a:t>
            </a:r>
          </a:p>
        </p:txBody>
      </p:sp>
      <p:pic>
        <p:nvPicPr>
          <p:cNvPr id="32772" name="Picture 7" descr="shotgun"/>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52400" y="1981200"/>
            <a:ext cx="4495800" cy="3316288"/>
          </a:xfr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b="1" u="sng" smtClean="0"/>
              <a:t>4</a:t>
            </a:r>
            <a:r>
              <a:rPr lang="en-US" b="1" u="sng" baseline="30000" smtClean="0"/>
              <a:t>th</a:t>
            </a:r>
            <a:r>
              <a:rPr lang="en-US" b="1" u="sng" smtClean="0"/>
              <a:t> Amendment</a:t>
            </a:r>
          </a:p>
        </p:txBody>
      </p:sp>
      <p:sp>
        <p:nvSpPr>
          <p:cNvPr id="33795" name="Rectangle 3"/>
          <p:cNvSpPr>
            <a:spLocks noGrp="1" noChangeArrowheads="1"/>
          </p:cNvSpPr>
          <p:nvPr>
            <p:ph type="body" sz="half" idx="1"/>
          </p:nvPr>
        </p:nvSpPr>
        <p:spPr/>
        <p:txBody>
          <a:bodyPr/>
          <a:lstStyle/>
          <a:p>
            <a:pPr eaLnBrk="1" hangingPunct="1"/>
            <a:r>
              <a:rPr lang="en-US" smtClean="0"/>
              <a:t> </a:t>
            </a:r>
          </a:p>
        </p:txBody>
      </p:sp>
      <p:sp>
        <p:nvSpPr>
          <p:cNvPr id="33796" name="Rectangle 4"/>
          <p:cNvSpPr>
            <a:spLocks noGrp="1" noChangeArrowheads="1"/>
          </p:cNvSpPr>
          <p:nvPr>
            <p:ph type="body" sz="half" idx="2"/>
          </p:nvPr>
        </p:nvSpPr>
        <p:spPr>
          <a:xfrm>
            <a:off x="4648200" y="1295400"/>
            <a:ext cx="4038600" cy="4800600"/>
          </a:xfrm>
        </p:spPr>
        <p:txBody>
          <a:bodyPr/>
          <a:lstStyle/>
          <a:p>
            <a:pPr eaLnBrk="1" hangingPunct="1">
              <a:lnSpc>
                <a:spcPct val="90000"/>
              </a:lnSpc>
            </a:pPr>
            <a:r>
              <a:rPr lang="en-US" sz="2000" smtClean="0"/>
              <a:t>The </a:t>
            </a:r>
            <a:r>
              <a:rPr lang="en-US" sz="2000" b="1" u="sng" smtClean="0"/>
              <a:t>right</a:t>
            </a:r>
            <a:r>
              <a:rPr lang="en-US" sz="2000" smtClean="0"/>
              <a:t> of the people to be secure in their persons, houses, papers, and effects</a:t>
            </a:r>
            <a:r>
              <a:rPr lang="en-US" sz="2000" b="1" smtClean="0"/>
              <a:t>, </a:t>
            </a:r>
            <a:r>
              <a:rPr lang="en-US" sz="2000" b="1" u="sng" smtClean="0"/>
              <a:t>against unreasonable searches and seizures</a:t>
            </a:r>
            <a:r>
              <a:rPr lang="en-US" sz="2000" b="1" smtClean="0"/>
              <a:t>, </a:t>
            </a:r>
            <a:r>
              <a:rPr lang="en-US" sz="2000" smtClean="0"/>
              <a:t>shall not be violated, and no Warrants shall issue, but upon probable cause, supported by Oath or affirmation, and particularly describing the place to be searched, and the persons or things to be seized</a:t>
            </a:r>
          </a:p>
          <a:p>
            <a:pPr eaLnBrk="1" hangingPunct="1">
              <a:lnSpc>
                <a:spcPct val="90000"/>
              </a:lnSpc>
            </a:pPr>
            <a:r>
              <a:rPr lang="en-US" sz="2400" smtClean="0"/>
              <a:t>Police can search without a warrant if they have “probable cause” to believe you are involved in illegal activity</a:t>
            </a:r>
          </a:p>
        </p:txBody>
      </p:sp>
      <p:pic>
        <p:nvPicPr>
          <p:cNvPr id="33797" name="Picture 6" descr="_1161989_police150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403225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How much does this protect YOU?</a:t>
            </a:r>
          </a:p>
        </p:txBody>
      </p:sp>
      <p:sp>
        <p:nvSpPr>
          <p:cNvPr id="34819" name="Rectangle 3"/>
          <p:cNvSpPr>
            <a:spLocks noGrp="1" noChangeArrowheads="1"/>
          </p:cNvSpPr>
          <p:nvPr>
            <p:ph type="body" sz="half" idx="1"/>
          </p:nvPr>
        </p:nvSpPr>
        <p:spPr/>
        <p:txBody>
          <a:bodyPr/>
          <a:lstStyle/>
          <a:p>
            <a:pPr eaLnBrk="1" hangingPunct="1"/>
            <a:endParaRPr lang="el-GR" smtClean="0"/>
          </a:p>
        </p:txBody>
      </p:sp>
      <p:sp>
        <p:nvSpPr>
          <p:cNvPr id="34820" name="Rectangle 4"/>
          <p:cNvSpPr>
            <a:spLocks noGrp="1" noChangeArrowheads="1"/>
          </p:cNvSpPr>
          <p:nvPr>
            <p:ph type="body" sz="half" idx="2"/>
          </p:nvPr>
        </p:nvSpPr>
        <p:spPr>
          <a:xfrm>
            <a:off x="4648200" y="1600200"/>
            <a:ext cx="4038600" cy="5029200"/>
          </a:xfrm>
        </p:spPr>
        <p:txBody>
          <a:bodyPr/>
          <a:lstStyle/>
          <a:p>
            <a:pPr eaLnBrk="1" hangingPunct="1">
              <a:lnSpc>
                <a:spcPct val="90000"/>
              </a:lnSpc>
            </a:pPr>
            <a:r>
              <a:rPr lang="en-US" sz="2200" smtClean="0"/>
              <a:t>On March 23, 1979, students at Highland Junior High and High School were told to remain in their desks as the Police came in with 14 drug-sniffing dogs to check all the students for drugs</a:t>
            </a:r>
          </a:p>
          <a:p>
            <a:pPr eaLnBrk="1" hangingPunct="1">
              <a:lnSpc>
                <a:spcPct val="90000"/>
              </a:lnSpc>
            </a:pPr>
            <a:r>
              <a:rPr lang="en-US" sz="2200" smtClean="0"/>
              <a:t>13 year-old “Diane Doe” was picked out by one the dogs</a:t>
            </a:r>
          </a:p>
          <a:p>
            <a:pPr eaLnBrk="1" hangingPunct="1">
              <a:lnSpc>
                <a:spcPct val="90000"/>
              </a:lnSpc>
            </a:pPr>
            <a:r>
              <a:rPr lang="en-US" sz="2200" smtClean="0"/>
              <a:t>She denied having drugs and  was taken to the clinic and strip-searched</a:t>
            </a:r>
          </a:p>
          <a:p>
            <a:pPr eaLnBrk="1" hangingPunct="1">
              <a:lnSpc>
                <a:spcPct val="90000"/>
              </a:lnSpc>
            </a:pPr>
            <a:r>
              <a:rPr lang="en-US" sz="2200" smtClean="0"/>
              <a:t>No drugs were found</a:t>
            </a:r>
          </a:p>
        </p:txBody>
      </p:sp>
      <p:pic>
        <p:nvPicPr>
          <p:cNvPr id="34821" name="Picture 6" descr="locke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76400"/>
            <a:ext cx="3424238"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0"/>
          <p:cNvSpPr>
            <a:spLocks noGrp="1" noChangeArrowheads="1"/>
          </p:cNvSpPr>
          <p:nvPr>
            <p:ph type="title"/>
          </p:nvPr>
        </p:nvSpPr>
        <p:spPr/>
        <p:txBody>
          <a:bodyPr/>
          <a:lstStyle/>
          <a:p>
            <a:pPr eaLnBrk="1" hangingPunct="1"/>
            <a:r>
              <a:rPr lang="en-US" sz="4000" smtClean="0"/>
              <a:t>Diane Doe v. Highland School (1981)</a:t>
            </a:r>
            <a:r>
              <a:rPr lang="en-US" smtClean="0"/>
              <a:t> </a:t>
            </a:r>
          </a:p>
        </p:txBody>
      </p:sp>
      <p:sp>
        <p:nvSpPr>
          <p:cNvPr id="35843" name="Rectangle 11"/>
          <p:cNvSpPr>
            <a:spLocks noGrp="1" noChangeArrowheads="1"/>
          </p:cNvSpPr>
          <p:nvPr>
            <p:ph type="body" sz="half" idx="1"/>
          </p:nvPr>
        </p:nvSpPr>
        <p:spPr>
          <a:xfrm>
            <a:off x="228600" y="1600200"/>
            <a:ext cx="4267200" cy="4953000"/>
          </a:xfrm>
        </p:spPr>
        <p:txBody>
          <a:bodyPr/>
          <a:lstStyle/>
          <a:p>
            <a:pPr eaLnBrk="1" hangingPunct="1"/>
            <a:r>
              <a:rPr lang="en-US" dirty="0" smtClean="0"/>
              <a:t> </a:t>
            </a:r>
            <a:r>
              <a:rPr lang="en-US" sz="2400" dirty="0" smtClean="0"/>
              <a:t>Diane’s family sued, saying the search violated the 4</a:t>
            </a:r>
            <a:r>
              <a:rPr lang="en-US" sz="2400" baseline="30000" dirty="0" smtClean="0"/>
              <a:t>th</a:t>
            </a:r>
            <a:r>
              <a:rPr lang="en-US" sz="2400" dirty="0" smtClean="0"/>
              <a:t> amendment.  </a:t>
            </a:r>
            <a:endParaRPr lang="en-US" sz="2400" dirty="0" smtClean="0"/>
          </a:p>
          <a:p>
            <a:pPr eaLnBrk="1" hangingPunct="1"/>
            <a:endParaRPr lang="en-US" sz="2400" dirty="0" smtClean="0"/>
          </a:p>
          <a:p>
            <a:pPr eaLnBrk="1" hangingPunct="1"/>
            <a:r>
              <a:rPr lang="en-US" sz="2400" dirty="0" smtClean="0"/>
              <a:t>Of the 2780 students searched, 50 were picked by the dogs and only 17 were found to have </a:t>
            </a:r>
            <a:r>
              <a:rPr lang="en-US" sz="2400" dirty="0" smtClean="0"/>
              <a:t>drugs</a:t>
            </a:r>
          </a:p>
          <a:p>
            <a:pPr eaLnBrk="1" hangingPunct="1"/>
            <a:endParaRPr lang="en-US" sz="2400" dirty="0" smtClean="0"/>
          </a:p>
          <a:p>
            <a:pPr eaLnBrk="1" hangingPunct="1"/>
            <a:r>
              <a:rPr lang="en-US" sz="2400" dirty="0" smtClean="0"/>
              <a:t>How do you think the court ruled?</a:t>
            </a:r>
          </a:p>
          <a:p>
            <a:pPr eaLnBrk="1" hangingPunct="1"/>
            <a:endParaRPr lang="en-US" sz="2400" dirty="0" smtClean="0"/>
          </a:p>
          <a:p>
            <a:pPr eaLnBrk="1" hangingPunct="1"/>
            <a:endParaRPr lang="en-US" dirty="0" smtClean="0"/>
          </a:p>
        </p:txBody>
      </p:sp>
      <p:sp>
        <p:nvSpPr>
          <p:cNvPr id="35844" name="Rectangle 12"/>
          <p:cNvSpPr>
            <a:spLocks noGrp="1" noChangeArrowheads="1"/>
          </p:cNvSpPr>
          <p:nvPr>
            <p:ph type="body" sz="half" idx="2"/>
          </p:nvPr>
        </p:nvSpPr>
        <p:spPr/>
        <p:txBody>
          <a:bodyPr/>
          <a:lstStyle/>
          <a:p>
            <a:pPr eaLnBrk="1" hangingPunct="1"/>
            <a:r>
              <a:rPr lang="en-US" smtClean="0"/>
              <a:t> </a:t>
            </a:r>
          </a:p>
        </p:txBody>
      </p:sp>
      <p:pic>
        <p:nvPicPr>
          <p:cNvPr id="35845" name="Picture 6" descr="Drug%20Search%2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905000"/>
            <a:ext cx="3962400" cy="367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6000" b="1" dirty="0" smtClean="0"/>
              <a:t>Decision</a:t>
            </a:r>
          </a:p>
        </p:txBody>
      </p:sp>
      <p:sp>
        <p:nvSpPr>
          <p:cNvPr id="36867" name="Rectangle 3"/>
          <p:cNvSpPr>
            <a:spLocks noGrp="1" noChangeArrowheads="1"/>
          </p:cNvSpPr>
          <p:nvPr>
            <p:ph idx="1"/>
          </p:nvPr>
        </p:nvSpPr>
        <p:spPr/>
        <p:txBody>
          <a:bodyPr/>
          <a:lstStyle/>
          <a:p>
            <a:pPr marL="0" indent="0" eaLnBrk="1" hangingPunct="1">
              <a:buNone/>
            </a:pPr>
            <a:r>
              <a:rPr lang="en-US" dirty="0" smtClean="0"/>
              <a:t> </a:t>
            </a:r>
          </a:p>
        </p:txBody>
      </p:sp>
      <p:sp>
        <p:nvSpPr>
          <p:cNvPr id="36868" name="Rectangle 4"/>
          <p:cNvSpPr>
            <a:spLocks noGrp="1" noChangeArrowheads="1"/>
          </p:cNvSpPr>
          <p:nvPr>
            <p:ph type="body" sz="half" idx="4294967295"/>
          </p:nvPr>
        </p:nvSpPr>
        <p:spPr>
          <a:xfrm>
            <a:off x="152400" y="1600200"/>
            <a:ext cx="8991600" cy="4953000"/>
          </a:xfrm>
        </p:spPr>
        <p:txBody>
          <a:bodyPr/>
          <a:lstStyle/>
          <a:p>
            <a:pPr eaLnBrk="1" hangingPunct="1">
              <a:lnSpc>
                <a:spcPct val="90000"/>
              </a:lnSpc>
            </a:pPr>
            <a:endParaRPr lang="en-US" sz="2400" dirty="0" smtClean="0"/>
          </a:p>
          <a:p>
            <a:pPr eaLnBrk="1" hangingPunct="1">
              <a:lnSpc>
                <a:spcPct val="90000"/>
              </a:lnSpc>
            </a:pPr>
            <a:r>
              <a:rPr lang="en-US" dirty="0" smtClean="0"/>
              <a:t>The </a:t>
            </a:r>
            <a:r>
              <a:rPr lang="en-US" dirty="0" smtClean="0"/>
              <a:t>court ruled that the search was legal, the only inappropriate part was the strip search, but since the school acted in “good faith” the lawsuit was dismissed</a:t>
            </a:r>
            <a:r>
              <a:rPr lang="en-US" dirty="0" smtClean="0"/>
              <a:t>.</a:t>
            </a:r>
          </a:p>
          <a:p>
            <a:pPr marL="0" indent="0" eaLnBrk="1" hangingPunct="1">
              <a:lnSpc>
                <a:spcPct val="90000"/>
              </a:lnSpc>
              <a:buNone/>
            </a:pPr>
            <a:endParaRPr lang="en-US" dirty="0" smtClean="0"/>
          </a:p>
          <a:p>
            <a:pPr eaLnBrk="1" hangingPunct="1">
              <a:lnSpc>
                <a:spcPct val="90000"/>
              </a:lnSpc>
            </a:pPr>
            <a:r>
              <a:rPr lang="en-US" dirty="0" smtClean="0"/>
              <a:t>The court cited the fact that school officials act “in loco parentis”, meaning in place of the parents when school is in session and have a duty to ensure student safety.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4200" smtClean="0"/>
              <a:t>Vernonia School v. Acton (1995)</a:t>
            </a:r>
          </a:p>
        </p:txBody>
      </p:sp>
      <p:sp>
        <p:nvSpPr>
          <p:cNvPr id="37891" name="Rectangle 3"/>
          <p:cNvSpPr>
            <a:spLocks noGrp="1" noChangeArrowheads="1"/>
          </p:cNvSpPr>
          <p:nvPr>
            <p:ph type="body" sz="half" idx="1"/>
          </p:nvPr>
        </p:nvSpPr>
        <p:spPr>
          <a:xfrm>
            <a:off x="457200" y="1371600"/>
            <a:ext cx="4038600" cy="5257800"/>
          </a:xfrm>
        </p:spPr>
        <p:txBody>
          <a:bodyPr/>
          <a:lstStyle/>
          <a:p>
            <a:pPr eaLnBrk="1" hangingPunct="1"/>
            <a:r>
              <a:rPr lang="en-US" sz="2000" dirty="0" smtClean="0"/>
              <a:t>The </a:t>
            </a:r>
            <a:r>
              <a:rPr lang="en-US" sz="2000" dirty="0" err="1" smtClean="0"/>
              <a:t>Vernonia</a:t>
            </a:r>
            <a:r>
              <a:rPr lang="en-US" sz="2000" dirty="0" smtClean="0"/>
              <a:t> School District in Oregon started a policy of random drug testing of students on athletic teams.  They claimed to do this for safety reasons.</a:t>
            </a:r>
          </a:p>
          <a:p>
            <a:pPr eaLnBrk="1" hangingPunct="1"/>
            <a:r>
              <a:rPr lang="en-US" sz="2000" dirty="0" smtClean="0"/>
              <a:t>James Acton, a 7</a:t>
            </a:r>
            <a:r>
              <a:rPr lang="en-US" sz="2000" baseline="30000" dirty="0" smtClean="0"/>
              <a:t>th</a:t>
            </a:r>
            <a:r>
              <a:rPr lang="en-US" sz="2000" dirty="0" smtClean="0"/>
              <a:t> grader on the football team, refused to take the test and was kicked off the team</a:t>
            </a:r>
          </a:p>
          <a:p>
            <a:pPr eaLnBrk="1" hangingPunct="1"/>
            <a:r>
              <a:rPr lang="en-US" sz="2000" dirty="0" smtClean="0"/>
              <a:t>He and his parents sued, claiming the drug test was a violation of the 4</a:t>
            </a:r>
            <a:r>
              <a:rPr lang="en-US" sz="2000" baseline="30000" dirty="0" smtClean="0"/>
              <a:t>th</a:t>
            </a:r>
            <a:r>
              <a:rPr lang="en-US" sz="2000" dirty="0" smtClean="0"/>
              <a:t> amendment, since he was not suspected on drug use</a:t>
            </a:r>
          </a:p>
          <a:p>
            <a:pPr eaLnBrk="1" hangingPunct="1"/>
            <a:r>
              <a:rPr lang="en-US" sz="2000" dirty="0" smtClean="0"/>
              <a:t>How would you have ruled?</a:t>
            </a:r>
          </a:p>
        </p:txBody>
      </p:sp>
      <p:sp>
        <p:nvSpPr>
          <p:cNvPr id="37892" name="Rectangle 4"/>
          <p:cNvSpPr>
            <a:spLocks noGrp="1" noChangeArrowheads="1"/>
          </p:cNvSpPr>
          <p:nvPr>
            <p:ph type="body" sz="half" idx="2"/>
          </p:nvPr>
        </p:nvSpPr>
        <p:spPr>
          <a:xfrm>
            <a:off x="6172200" y="5715000"/>
            <a:ext cx="1143000" cy="152400"/>
          </a:xfrm>
        </p:spPr>
        <p:txBody>
          <a:bodyPr/>
          <a:lstStyle/>
          <a:p>
            <a:pPr eaLnBrk="1" hangingPunct="1">
              <a:lnSpc>
                <a:spcPct val="90000"/>
              </a:lnSpc>
              <a:buFontTx/>
              <a:buNone/>
            </a:pPr>
            <a:r>
              <a:rPr lang="en-US" sz="1200" smtClean="0"/>
              <a:t>James Acton</a:t>
            </a:r>
            <a:r>
              <a:rPr lang="en-US" sz="2400" smtClean="0"/>
              <a:t> </a:t>
            </a:r>
          </a:p>
        </p:txBody>
      </p:sp>
      <p:pic>
        <p:nvPicPr>
          <p:cNvPr id="37893" name="Picture 3" descr="Faces of Liberty, James Ac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209800"/>
            <a:ext cx="394335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School wins again</a:t>
            </a:r>
          </a:p>
        </p:txBody>
      </p:sp>
      <p:sp>
        <p:nvSpPr>
          <p:cNvPr id="38915" name="Rectangle 3"/>
          <p:cNvSpPr>
            <a:spLocks noGrp="1" noChangeArrowheads="1"/>
          </p:cNvSpPr>
          <p:nvPr>
            <p:ph type="body" sz="half" idx="1"/>
          </p:nvPr>
        </p:nvSpPr>
        <p:spPr>
          <a:xfrm>
            <a:off x="228600" y="1600200"/>
            <a:ext cx="4267200" cy="4525963"/>
          </a:xfrm>
        </p:spPr>
        <p:txBody>
          <a:bodyPr/>
          <a:lstStyle/>
          <a:p>
            <a:pPr eaLnBrk="1" hangingPunct="1">
              <a:lnSpc>
                <a:spcPct val="90000"/>
              </a:lnSpc>
            </a:pPr>
            <a:r>
              <a:rPr lang="en-US" smtClean="0"/>
              <a:t>The court ruled that the policy is o.k.</a:t>
            </a:r>
          </a:p>
          <a:p>
            <a:pPr eaLnBrk="1" hangingPunct="1">
              <a:lnSpc>
                <a:spcPct val="90000"/>
              </a:lnSpc>
            </a:pPr>
            <a:r>
              <a:rPr lang="en-US" smtClean="0"/>
              <a:t>Students in school are not entitled to the same protection as adults in the outside world</a:t>
            </a:r>
          </a:p>
          <a:p>
            <a:pPr eaLnBrk="1" hangingPunct="1">
              <a:lnSpc>
                <a:spcPct val="90000"/>
              </a:lnSpc>
            </a:pPr>
            <a:r>
              <a:rPr lang="en-US" smtClean="0"/>
              <a:t> The school has the right to do what it can to ensure student’s safety</a:t>
            </a:r>
          </a:p>
        </p:txBody>
      </p:sp>
      <p:sp>
        <p:nvSpPr>
          <p:cNvPr id="38916" name="Rectangle 4"/>
          <p:cNvSpPr>
            <a:spLocks noGrp="1" noChangeArrowheads="1"/>
          </p:cNvSpPr>
          <p:nvPr>
            <p:ph type="body" sz="half" idx="2"/>
          </p:nvPr>
        </p:nvSpPr>
        <p:spPr/>
        <p:txBody>
          <a:bodyPr/>
          <a:lstStyle/>
          <a:p>
            <a:pPr eaLnBrk="1" hangingPunct="1">
              <a:buFontTx/>
              <a:buNone/>
            </a:pPr>
            <a:endParaRPr lang="el-GR" smtClean="0">
              <a:latin typeface="Verdana" pitchFamily="34" charset="0"/>
            </a:endParaRPr>
          </a:p>
        </p:txBody>
      </p:sp>
      <p:pic>
        <p:nvPicPr>
          <p:cNvPr id="38917" name="Picture 6" descr="REHN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362200"/>
            <a:ext cx="4191000" cy="277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4000" b="1" dirty="0" smtClean="0"/>
              <a:t>Is drug testing only for athletes?</a:t>
            </a:r>
          </a:p>
        </p:txBody>
      </p:sp>
      <p:sp>
        <p:nvSpPr>
          <p:cNvPr id="39940" name="Rectangle 4"/>
          <p:cNvSpPr>
            <a:spLocks noGrp="1" noChangeArrowheads="1"/>
          </p:cNvSpPr>
          <p:nvPr>
            <p:ph idx="1"/>
          </p:nvPr>
        </p:nvSpPr>
        <p:spPr/>
        <p:txBody>
          <a:bodyPr/>
          <a:lstStyle/>
          <a:p>
            <a:pPr eaLnBrk="1" hangingPunct="1">
              <a:lnSpc>
                <a:spcPct val="90000"/>
              </a:lnSpc>
            </a:pPr>
            <a:r>
              <a:rPr lang="en-US" sz="2400" dirty="0" smtClean="0"/>
              <a:t>A school district in Tecumseh, Oklahoma has a policy that all students in extra-curricular activities, not just sports, must take a drug test</a:t>
            </a:r>
            <a:r>
              <a:rPr lang="en-US" sz="2400" dirty="0" smtClean="0"/>
              <a:t>.</a:t>
            </a:r>
          </a:p>
          <a:p>
            <a:pPr eaLnBrk="1" hangingPunct="1">
              <a:lnSpc>
                <a:spcPct val="90000"/>
              </a:lnSpc>
            </a:pPr>
            <a:endParaRPr lang="en-US" sz="2400" dirty="0" smtClean="0"/>
          </a:p>
          <a:p>
            <a:pPr eaLnBrk="1" hangingPunct="1">
              <a:lnSpc>
                <a:spcPct val="90000"/>
              </a:lnSpc>
            </a:pPr>
            <a:r>
              <a:rPr lang="en-US" sz="2400" dirty="0" smtClean="0"/>
              <a:t>Lindsay Earls, a student on the Debate team, refused the test and was not allowed to </a:t>
            </a:r>
            <a:r>
              <a:rPr lang="en-US" sz="2400" dirty="0" smtClean="0"/>
              <a:t>participate</a:t>
            </a:r>
          </a:p>
          <a:p>
            <a:pPr eaLnBrk="1" hangingPunct="1">
              <a:lnSpc>
                <a:spcPct val="90000"/>
              </a:lnSpc>
            </a:pPr>
            <a:endParaRPr lang="en-US" sz="2400" dirty="0" smtClean="0"/>
          </a:p>
          <a:p>
            <a:pPr eaLnBrk="1" hangingPunct="1">
              <a:lnSpc>
                <a:spcPct val="90000"/>
              </a:lnSpc>
            </a:pPr>
            <a:r>
              <a:rPr lang="en-US" sz="2400" dirty="0" smtClean="0"/>
              <a:t>Her family sued on 4</a:t>
            </a:r>
            <a:r>
              <a:rPr lang="en-US" sz="2400" baseline="30000" dirty="0" smtClean="0"/>
              <a:t>th</a:t>
            </a:r>
            <a:r>
              <a:rPr lang="en-US" sz="2400" dirty="0" smtClean="0"/>
              <a:t> Amendment grounds, claiming their was no safety issue in an activity like debate or school clubs</a:t>
            </a:r>
            <a:r>
              <a:rPr lang="en-US" sz="2400" dirty="0" smtClean="0"/>
              <a:t>.</a:t>
            </a:r>
          </a:p>
          <a:p>
            <a:pPr eaLnBrk="1" hangingPunct="1">
              <a:lnSpc>
                <a:spcPct val="90000"/>
              </a:lnSpc>
            </a:pPr>
            <a:endParaRPr lang="en-US" sz="2400" dirty="0" smtClean="0"/>
          </a:p>
          <a:p>
            <a:pPr eaLnBrk="1" hangingPunct="1">
              <a:lnSpc>
                <a:spcPct val="90000"/>
              </a:lnSpc>
            </a:pPr>
            <a:r>
              <a:rPr lang="en-US" sz="2400" dirty="0" smtClean="0"/>
              <a:t>Do you think the court ruled differently this time?</a:t>
            </a:r>
          </a:p>
        </p:txBody>
      </p:sp>
      <p:sp>
        <p:nvSpPr>
          <p:cNvPr id="39941" name="Rectangle 10"/>
          <p:cNvSpPr>
            <a:spLocks noChangeArrowheads="1"/>
          </p:cNvSpPr>
          <p:nvPr/>
        </p:nvSpPr>
        <p:spPr bwMode="auto">
          <a:xfrm>
            <a:off x="463550" y="1136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z="4000" smtClean="0"/>
              <a:t>Board of Education v. Earls (2002)</a:t>
            </a:r>
          </a:p>
        </p:txBody>
      </p:sp>
      <p:sp>
        <p:nvSpPr>
          <p:cNvPr id="40963" name="Rectangle 3"/>
          <p:cNvSpPr>
            <a:spLocks noGrp="1" noChangeArrowheads="1"/>
          </p:cNvSpPr>
          <p:nvPr>
            <p:ph type="body" sz="half" idx="1"/>
          </p:nvPr>
        </p:nvSpPr>
        <p:spPr/>
        <p:txBody>
          <a:bodyPr/>
          <a:lstStyle/>
          <a:p>
            <a:pPr eaLnBrk="1" hangingPunct="1">
              <a:lnSpc>
                <a:spcPct val="90000"/>
              </a:lnSpc>
            </a:pPr>
            <a:r>
              <a:rPr lang="en-US" sz="2800" smtClean="0"/>
              <a:t>The Supreme Court ruled in a 5-4 decision that the policy IS Constitutional because it helps meet the school’s interest in keeping its students off drugs</a:t>
            </a:r>
          </a:p>
          <a:p>
            <a:pPr eaLnBrk="1" hangingPunct="1">
              <a:lnSpc>
                <a:spcPct val="90000"/>
              </a:lnSpc>
            </a:pPr>
            <a:r>
              <a:rPr lang="en-US" sz="2800" smtClean="0"/>
              <a:t>Again, students do not have the same rights as adults</a:t>
            </a:r>
          </a:p>
        </p:txBody>
      </p:sp>
      <p:pic>
        <p:nvPicPr>
          <p:cNvPr id="40964" name="Picture 5" descr="family"/>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48200" y="2319338"/>
            <a:ext cx="4038600" cy="3087687"/>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idx="4294967295"/>
          </p:nvPr>
        </p:nvSpPr>
        <p:spPr>
          <a:xfrm>
            <a:off x="0" y="274638"/>
            <a:ext cx="8229600" cy="1143000"/>
          </a:xfrm>
        </p:spPr>
        <p:txBody>
          <a:bodyPr/>
          <a:lstStyle/>
          <a:p>
            <a:pPr eaLnBrk="1" hangingPunct="1"/>
            <a:r>
              <a:rPr lang="en-US" sz="6000" b="1" dirty="0" smtClean="0"/>
              <a:t>A Bill is Agreed to</a:t>
            </a:r>
          </a:p>
        </p:txBody>
      </p:sp>
      <p:sp>
        <p:nvSpPr>
          <p:cNvPr id="5123" name="Rectangle 5"/>
          <p:cNvSpPr>
            <a:spLocks noGrp="1" noChangeArrowheads="1"/>
          </p:cNvSpPr>
          <p:nvPr>
            <p:ph type="body" sz="half" idx="4294967295"/>
          </p:nvPr>
        </p:nvSpPr>
        <p:spPr>
          <a:xfrm>
            <a:off x="113522" y="1439409"/>
            <a:ext cx="8573278" cy="5257800"/>
          </a:xfrm>
        </p:spPr>
        <p:txBody>
          <a:bodyPr/>
          <a:lstStyle/>
          <a:p>
            <a:pPr eaLnBrk="1" hangingPunct="1"/>
            <a:endParaRPr lang="en-US" sz="2500" dirty="0" smtClean="0"/>
          </a:p>
          <a:p>
            <a:pPr eaLnBrk="1" hangingPunct="1"/>
            <a:endParaRPr lang="en-US" sz="2500" dirty="0"/>
          </a:p>
          <a:p>
            <a:pPr eaLnBrk="1" hangingPunct="1"/>
            <a:r>
              <a:rPr lang="en-US" sz="2500" dirty="0" smtClean="0"/>
              <a:t>On </a:t>
            </a:r>
            <a:r>
              <a:rPr lang="en-US" sz="2500" dirty="0" smtClean="0"/>
              <a:t>December 15, 1791, the </a:t>
            </a:r>
            <a:r>
              <a:rPr lang="en-US" sz="2500" b="1" u="sng" dirty="0" smtClean="0"/>
              <a:t>Bill of Rights</a:t>
            </a:r>
            <a:r>
              <a:rPr lang="en-US" sz="2500" dirty="0" smtClean="0"/>
              <a:t> is ratified by ¾ of the states, adding </a:t>
            </a:r>
            <a:r>
              <a:rPr lang="en-US" sz="2500" b="1" dirty="0" smtClean="0"/>
              <a:t>the first 10 Amendments to the </a:t>
            </a:r>
            <a:r>
              <a:rPr lang="en-US" sz="2500" b="1" dirty="0" smtClean="0"/>
              <a:t>Constitution</a:t>
            </a:r>
          </a:p>
          <a:p>
            <a:pPr marL="0" indent="0" eaLnBrk="1" hangingPunct="1">
              <a:buNone/>
            </a:pPr>
            <a:endParaRPr lang="en-US" sz="2500" b="1" dirty="0" smtClean="0"/>
          </a:p>
          <a:p>
            <a:pPr eaLnBrk="1" hangingPunct="1"/>
            <a:r>
              <a:rPr lang="en-US" sz="2500" dirty="0" smtClean="0"/>
              <a:t>2 Other amendments were proposed, but not approved.  They dealt with Congressional pay and specific numbers of constituents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b="1" u="sng" smtClean="0"/>
              <a:t>5</a:t>
            </a:r>
            <a:r>
              <a:rPr lang="en-US" b="1" u="sng" baseline="30000" smtClean="0"/>
              <a:t>th</a:t>
            </a:r>
            <a:r>
              <a:rPr lang="en-US" b="1" u="sng" smtClean="0"/>
              <a:t> Amendment</a:t>
            </a:r>
          </a:p>
        </p:txBody>
      </p:sp>
      <p:sp>
        <p:nvSpPr>
          <p:cNvPr id="41987" name="Rectangle 4"/>
          <p:cNvSpPr>
            <a:spLocks noGrp="1" noChangeArrowheads="1"/>
          </p:cNvSpPr>
          <p:nvPr>
            <p:ph type="body" sz="half" idx="2"/>
          </p:nvPr>
        </p:nvSpPr>
        <p:spPr>
          <a:xfrm>
            <a:off x="4648200" y="1600200"/>
            <a:ext cx="4343400" cy="4525963"/>
          </a:xfrm>
        </p:spPr>
        <p:txBody>
          <a:bodyPr/>
          <a:lstStyle/>
          <a:p>
            <a:pPr eaLnBrk="1" hangingPunct="1"/>
            <a:r>
              <a:rPr lang="en-US" sz="2400" smtClean="0"/>
              <a:t>Offers many criminal justice protections</a:t>
            </a:r>
          </a:p>
          <a:p>
            <a:pPr eaLnBrk="1" hangingPunct="1"/>
            <a:r>
              <a:rPr lang="en-US" sz="2400" b="1" u="sng" smtClean="0"/>
              <a:t>Due process of law</a:t>
            </a:r>
            <a:r>
              <a:rPr lang="en-US" sz="2400" smtClean="0"/>
              <a:t> guaranteed</a:t>
            </a:r>
          </a:p>
          <a:p>
            <a:pPr eaLnBrk="1" hangingPunct="1"/>
            <a:r>
              <a:rPr lang="en-US" sz="2400" b="1" u="sng" smtClean="0"/>
              <a:t>Bans self-incrimination</a:t>
            </a:r>
          </a:p>
          <a:p>
            <a:pPr eaLnBrk="1" hangingPunct="1"/>
            <a:r>
              <a:rPr lang="en-US" sz="2400" b="1" u="sng" smtClean="0"/>
              <a:t>Bans “Double Jeopardy”</a:t>
            </a:r>
          </a:p>
          <a:p>
            <a:pPr eaLnBrk="1" hangingPunct="1"/>
            <a:r>
              <a:rPr lang="en-US" sz="2400" smtClean="0"/>
              <a:t>Also says property cannot be taken by government without “just compensation”.  This is known as “eminent domain”</a:t>
            </a:r>
          </a:p>
        </p:txBody>
      </p:sp>
      <p:pic>
        <p:nvPicPr>
          <p:cNvPr id="41988" name="Picture 9" descr="silentclient"/>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04800" y="1690688"/>
            <a:ext cx="4191000" cy="419100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z="6000" b="1" dirty="0" smtClean="0"/>
              <a:t>Miranda v. Arizona</a:t>
            </a:r>
          </a:p>
        </p:txBody>
      </p:sp>
      <p:sp>
        <p:nvSpPr>
          <p:cNvPr id="43011" name="Rectangle 3"/>
          <p:cNvSpPr>
            <a:spLocks noGrp="1" noChangeArrowheads="1"/>
          </p:cNvSpPr>
          <p:nvPr>
            <p:ph idx="1"/>
          </p:nvPr>
        </p:nvSpPr>
        <p:spPr/>
        <p:txBody>
          <a:bodyPr/>
          <a:lstStyle/>
          <a:p>
            <a:pPr eaLnBrk="1" hangingPunct="1">
              <a:lnSpc>
                <a:spcPct val="90000"/>
              </a:lnSpc>
            </a:pPr>
            <a:r>
              <a:rPr lang="en-US" sz="2100" dirty="0" smtClean="0"/>
              <a:t>Ernesto Miranda was arrested in 1963 and identified by the crime victim in a </a:t>
            </a:r>
            <a:r>
              <a:rPr lang="en-US" sz="2100" dirty="0" smtClean="0"/>
              <a:t>lineup</a:t>
            </a:r>
          </a:p>
          <a:p>
            <a:pPr marL="0" indent="0" eaLnBrk="1" hangingPunct="1">
              <a:lnSpc>
                <a:spcPct val="90000"/>
              </a:lnSpc>
              <a:buNone/>
            </a:pPr>
            <a:endParaRPr lang="en-US" sz="2100" dirty="0" smtClean="0"/>
          </a:p>
          <a:p>
            <a:pPr eaLnBrk="1" hangingPunct="1">
              <a:lnSpc>
                <a:spcPct val="90000"/>
              </a:lnSpc>
            </a:pPr>
            <a:r>
              <a:rPr lang="en-US" sz="2100" dirty="0" smtClean="0"/>
              <a:t>He was questioned by the police and confessed to the </a:t>
            </a:r>
            <a:r>
              <a:rPr lang="en-US" sz="2100" dirty="0" smtClean="0"/>
              <a:t>crime</a:t>
            </a:r>
          </a:p>
          <a:p>
            <a:pPr marL="0" indent="0" eaLnBrk="1" hangingPunct="1">
              <a:lnSpc>
                <a:spcPct val="90000"/>
              </a:lnSpc>
              <a:buNone/>
            </a:pPr>
            <a:endParaRPr lang="en-US" sz="2100" dirty="0" smtClean="0"/>
          </a:p>
          <a:p>
            <a:pPr eaLnBrk="1" hangingPunct="1">
              <a:lnSpc>
                <a:spcPct val="90000"/>
              </a:lnSpc>
            </a:pPr>
            <a:r>
              <a:rPr lang="en-US" sz="2100" dirty="0" smtClean="0"/>
              <a:t>He was found guilty and sent to prison for 20-30 </a:t>
            </a:r>
            <a:r>
              <a:rPr lang="en-US" sz="2100" dirty="0" smtClean="0"/>
              <a:t>years</a:t>
            </a:r>
          </a:p>
          <a:p>
            <a:pPr eaLnBrk="1" hangingPunct="1">
              <a:lnSpc>
                <a:spcPct val="90000"/>
              </a:lnSpc>
            </a:pPr>
            <a:endParaRPr lang="en-US" sz="2100" dirty="0" smtClean="0"/>
          </a:p>
          <a:p>
            <a:pPr eaLnBrk="1" hangingPunct="1">
              <a:lnSpc>
                <a:spcPct val="90000"/>
              </a:lnSpc>
            </a:pPr>
            <a:r>
              <a:rPr lang="en-US" sz="2100" dirty="0" smtClean="0"/>
              <a:t>His lawyers appealed, saying that he was denied his 5</a:t>
            </a:r>
            <a:r>
              <a:rPr lang="en-US" sz="2100" baseline="30000" dirty="0" smtClean="0"/>
              <a:t>th</a:t>
            </a:r>
            <a:r>
              <a:rPr lang="en-US" sz="2100" dirty="0" smtClean="0"/>
              <a:t> Amendment rights because the police did not tell him that he did have to answer their questions when he </a:t>
            </a:r>
            <a:r>
              <a:rPr lang="en-US" sz="2100" dirty="0" smtClean="0"/>
              <a:t>confessed</a:t>
            </a:r>
          </a:p>
          <a:p>
            <a:pPr marL="0" indent="0" eaLnBrk="1" hangingPunct="1">
              <a:lnSpc>
                <a:spcPct val="90000"/>
              </a:lnSpc>
              <a:buNone/>
            </a:pPr>
            <a:endParaRPr lang="en-US" sz="2100" dirty="0" smtClean="0"/>
          </a:p>
          <a:p>
            <a:pPr eaLnBrk="1" hangingPunct="1">
              <a:lnSpc>
                <a:spcPct val="90000"/>
              </a:lnSpc>
            </a:pPr>
            <a:r>
              <a:rPr lang="en-US" sz="2100" dirty="0" smtClean="0"/>
              <a:t>The case was appealed all the way to the Supreme Court.  How do you think it turned out?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“Miranda” Rights</a:t>
            </a:r>
          </a:p>
        </p:txBody>
      </p:sp>
      <p:sp>
        <p:nvSpPr>
          <p:cNvPr id="44035" name="Rectangle 4"/>
          <p:cNvSpPr>
            <a:spLocks noGrp="1" noChangeArrowheads="1"/>
          </p:cNvSpPr>
          <p:nvPr>
            <p:ph type="body" sz="half" idx="2"/>
          </p:nvPr>
        </p:nvSpPr>
        <p:spPr>
          <a:xfrm>
            <a:off x="4648200" y="1600200"/>
            <a:ext cx="4267200" cy="4953000"/>
          </a:xfrm>
        </p:spPr>
        <p:txBody>
          <a:bodyPr/>
          <a:lstStyle/>
          <a:p>
            <a:pPr eaLnBrk="1" hangingPunct="1">
              <a:lnSpc>
                <a:spcPct val="90000"/>
              </a:lnSpc>
            </a:pPr>
            <a:r>
              <a:rPr lang="en-US" sz="2800" smtClean="0"/>
              <a:t>The court ruled that police are required to inform suspects of their rights against self-incrimination</a:t>
            </a:r>
          </a:p>
          <a:p>
            <a:pPr eaLnBrk="1" hangingPunct="1">
              <a:lnSpc>
                <a:spcPct val="90000"/>
              </a:lnSpc>
            </a:pPr>
            <a:r>
              <a:rPr lang="en-US" sz="2800" smtClean="0"/>
              <a:t>As a result police now must read the “Miranda Warning” to anyone who is questioned or arrested</a:t>
            </a:r>
          </a:p>
          <a:p>
            <a:pPr eaLnBrk="1" hangingPunct="1">
              <a:lnSpc>
                <a:spcPct val="90000"/>
              </a:lnSpc>
            </a:pPr>
            <a:r>
              <a:rPr lang="en-US" sz="2800" smtClean="0"/>
              <a:t>Do you know the Miranda Warning?</a:t>
            </a:r>
          </a:p>
        </p:txBody>
      </p:sp>
      <p:pic>
        <p:nvPicPr>
          <p:cNvPr id="44036" name="Picture 1042" descr="photo2"/>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l="20761" t="13667"/>
          <a:stretch>
            <a:fillRect/>
          </a:stretch>
        </p:blipFill>
        <p:spPr>
          <a:xfrm>
            <a:off x="304800" y="1982788"/>
            <a:ext cx="4343400" cy="3548062"/>
          </a:xfr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5059" name="Picture 4" descr="mirand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593725"/>
            <a:ext cx="8610600" cy="562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p:nvPr>
        </p:nvSpPr>
        <p:spPr/>
        <p:txBody>
          <a:bodyPr/>
          <a:lstStyle/>
          <a:p>
            <a:pPr eaLnBrk="1" hangingPunct="1"/>
            <a:r>
              <a:rPr lang="en-US" smtClean="0"/>
              <a:t>Hibel v. 6</a:t>
            </a:r>
            <a:r>
              <a:rPr lang="en-US" baseline="30000" smtClean="0"/>
              <a:t>th</a:t>
            </a:r>
            <a:r>
              <a:rPr lang="en-US" smtClean="0"/>
              <a:t> District Court (2004)</a:t>
            </a:r>
          </a:p>
        </p:txBody>
      </p:sp>
      <p:sp>
        <p:nvSpPr>
          <p:cNvPr id="46083" name="Rectangle 6"/>
          <p:cNvSpPr>
            <a:spLocks noGrp="1" noChangeArrowheads="1"/>
          </p:cNvSpPr>
          <p:nvPr>
            <p:ph type="body" sz="half" idx="2"/>
          </p:nvPr>
        </p:nvSpPr>
        <p:spPr>
          <a:xfrm>
            <a:off x="4648200" y="1371600"/>
            <a:ext cx="4267200" cy="5029200"/>
          </a:xfrm>
        </p:spPr>
        <p:txBody>
          <a:bodyPr/>
          <a:lstStyle/>
          <a:p>
            <a:pPr eaLnBrk="1" hangingPunct="1">
              <a:lnSpc>
                <a:spcPct val="90000"/>
              </a:lnSpc>
            </a:pPr>
            <a:r>
              <a:rPr lang="en-US" sz="2200" smtClean="0"/>
              <a:t>Larry Hibel,50, was pulled over by police in Humboldt County, Nevada because he fit the description of someone wanted for an assault</a:t>
            </a:r>
          </a:p>
          <a:p>
            <a:pPr eaLnBrk="1" hangingPunct="1">
              <a:lnSpc>
                <a:spcPct val="90000"/>
              </a:lnSpc>
            </a:pPr>
            <a:r>
              <a:rPr lang="en-US" sz="2200" smtClean="0"/>
              <a:t>He refused to tell the police his name or hand over his ID</a:t>
            </a:r>
          </a:p>
          <a:p>
            <a:pPr eaLnBrk="1" hangingPunct="1">
              <a:lnSpc>
                <a:spcPct val="90000"/>
              </a:lnSpc>
            </a:pPr>
            <a:r>
              <a:rPr lang="en-US" sz="2200" smtClean="0"/>
              <a:t>The police officer asked 10 more times, then arrested him for “resisting an officer”</a:t>
            </a:r>
          </a:p>
          <a:p>
            <a:pPr eaLnBrk="1" hangingPunct="1">
              <a:lnSpc>
                <a:spcPct val="90000"/>
              </a:lnSpc>
            </a:pPr>
            <a:r>
              <a:rPr lang="en-US" sz="2200" smtClean="0"/>
              <a:t>He was not the person they were looking for, but he was fined $250 for not cooperating</a:t>
            </a:r>
          </a:p>
          <a:p>
            <a:pPr eaLnBrk="1" hangingPunct="1">
              <a:lnSpc>
                <a:spcPct val="90000"/>
              </a:lnSpc>
            </a:pPr>
            <a:r>
              <a:rPr lang="en-US" sz="2200" smtClean="0"/>
              <a:t>He appealed his conviction on 5</a:t>
            </a:r>
            <a:r>
              <a:rPr lang="en-US" sz="2200" baseline="30000" smtClean="0"/>
              <a:t>th</a:t>
            </a:r>
            <a:r>
              <a:rPr lang="en-US" sz="2200" smtClean="0"/>
              <a:t> Amendment grounds.  Did he have a case?</a:t>
            </a:r>
          </a:p>
          <a:p>
            <a:pPr eaLnBrk="1" hangingPunct="1">
              <a:lnSpc>
                <a:spcPct val="90000"/>
              </a:lnSpc>
            </a:pPr>
            <a:endParaRPr lang="en-US" sz="2200" smtClean="0"/>
          </a:p>
          <a:p>
            <a:pPr eaLnBrk="1" hangingPunct="1">
              <a:lnSpc>
                <a:spcPct val="90000"/>
              </a:lnSpc>
            </a:pPr>
            <a:endParaRPr lang="en-US" sz="2000" smtClean="0"/>
          </a:p>
        </p:txBody>
      </p:sp>
      <p:pic>
        <p:nvPicPr>
          <p:cNvPr id="46084" name="Picture 12" descr="10953_256"/>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r="34766"/>
          <a:stretch>
            <a:fillRect/>
          </a:stretch>
        </p:blipFill>
        <p:spPr>
          <a:xfrm>
            <a:off x="252413" y="1524000"/>
            <a:ext cx="4289425" cy="4648200"/>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Grp="1" noChangeArrowheads="1"/>
          </p:cNvSpPr>
          <p:nvPr>
            <p:ph type="title"/>
          </p:nvPr>
        </p:nvSpPr>
        <p:spPr/>
        <p:txBody>
          <a:bodyPr/>
          <a:lstStyle/>
          <a:p>
            <a:pPr eaLnBrk="1" hangingPunct="1"/>
            <a:r>
              <a:rPr lang="en-US" smtClean="0"/>
              <a:t>Hand it over!</a:t>
            </a:r>
          </a:p>
        </p:txBody>
      </p:sp>
      <p:sp>
        <p:nvSpPr>
          <p:cNvPr id="47107" name="Rectangle 6"/>
          <p:cNvSpPr>
            <a:spLocks noGrp="1" noChangeArrowheads="1"/>
          </p:cNvSpPr>
          <p:nvPr>
            <p:ph type="body" sz="half" idx="2"/>
          </p:nvPr>
        </p:nvSpPr>
        <p:spPr>
          <a:xfrm>
            <a:off x="4648200" y="1600200"/>
            <a:ext cx="4267200" cy="4876800"/>
          </a:xfrm>
        </p:spPr>
        <p:txBody>
          <a:bodyPr/>
          <a:lstStyle/>
          <a:p>
            <a:pPr eaLnBrk="1" hangingPunct="1">
              <a:lnSpc>
                <a:spcPct val="90000"/>
              </a:lnSpc>
            </a:pPr>
            <a:r>
              <a:rPr lang="en-US" sz="2300" smtClean="0"/>
              <a:t>The Supreme Court ruled 5-4 against Hibel, saying that the police can require you to give your name if you are suspected of a crime</a:t>
            </a:r>
          </a:p>
          <a:p>
            <a:pPr eaLnBrk="1" hangingPunct="1">
              <a:lnSpc>
                <a:spcPct val="90000"/>
              </a:lnSpc>
            </a:pPr>
            <a:r>
              <a:rPr lang="en-US" sz="2300" smtClean="0"/>
              <a:t>Judge Kennedy wrote in the majority opinion that giving a name is so basic and commonplace that it cannot be incriminating in itself in almost all circumstances</a:t>
            </a:r>
          </a:p>
          <a:p>
            <a:pPr eaLnBrk="1" hangingPunct="1">
              <a:lnSpc>
                <a:spcPct val="90000"/>
              </a:lnSpc>
            </a:pPr>
            <a:r>
              <a:rPr lang="en-US" sz="2300" smtClean="0"/>
              <a:t>Thus, the 5</a:t>
            </a:r>
            <a:r>
              <a:rPr lang="en-US" sz="2300" baseline="30000" smtClean="0"/>
              <a:t>th</a:t>
            </a:r>
            <a:r>
              <a:rPr lang="en-US" sz="2300" smtClean="0"/>
              <a:t> Amendment right against self-incrimination does not apply</a:t>
            </a:r>
          </a:p>
        </p:txBody>
      </p:sp>
      <p:pic>
        <p:nvPicPr>
          <p:cNvPr id="47108" name="Picture 11" descr="virginia_virginia_beach_police"/>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81000" y="1752600"/>
            <a:ext cx="3754438" cy="4191000"/>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6</a:t>
            </a:r>
            <a:r>
              <a:rPr lang="en-US" baseline="30000" smtClean="0"/>
              <a:t>th</a:t>
            </a:r>
            <a:r>
              <a:rPr lang="en-US" smtClean="0"/>
              <a:t> Amendment</a:t>
            </a:r>
          </a:p>
        </p:txBody>
      </p:sp>
      <p:sp>
        <p:nvSpPr>
          <p:cNvPr id="48131" name="Rectangle 3"/>
          <p:cNvSpPr>
            <a:spLocks noGrp="1" noChangeArrowheads="1"/>
          </p:cNvSpPr>
          <p:nvPr>
            <p:ph type="body" sz="half" idx="1"/>
          </p:nvPr>
        </p:nvSpPr>
        <p:spPr/>
        <p:txBody>
          <a:bodyPr/>
          <a:lstStyle/>
          <a:p>
            <a:pPr eaLnBrk="1" hangingPunct="1">
              <a:lnSpc>
                <a:spcPct val="90000"/>
              </a:lnSpc>
            </a:pPr>
            <a:r>
              <a:rPr lang="en-US" sz="2400" smtClean="0"/>
              <a:t>Provides more protections for those accused of a crime</a:t>
            </a:r>
          </a:p>
          <a:p>
            <a:pPr eaLnBrk="1" hangingPunct="1">
              <a:lnSpc>
                <a:spcPct val="90000"/>
              </a:lnSpc>
            </a:pPr>
            <a:r>
              <a:rPr lang="en-US" sz="2400" smtClean="0"/>
              <a:t>Guarantees </a:t>
            </a:r>
            <a:r>
              <a:rPr lang="en-US" sz="2400" b="1" u="sng" smtClean="0"/>
              <a:t>access to a</a:t>
            </a:r>
            <a:r>
              <a:rPr lang="en-US" sz="2400" smtClean="0"/>
              <a:t> </a:t>
            </a:r>
            <a:r>
              <a:rPr lang="en-US" sz="2400" b="1" u="sng" smtClean="0"/>
              <a:t>lawyer</a:t>
            </a:r>
          </a:p>
          <a:p>
            <a:pPr eaLnBrk="1" hangingPunct="1">
              <a:lnSpc>
                <a:spcPct val="90000"/>
              </a:lnSpc>
            </a:pPr>
            <a:r>
              <a:rPr lang="en-US" sz="2400" smtClean="0"/>
              <a:t>Guarantees a “speedy” trial</a:t>
            </a:r>
          </a:p>
          <a:p>
            <a:pPr eaLnBrk="1" hangingPunct="1">
              <a:lnSpc>
                <a:spcPct val="90000"/>
              </a:lnSpc>
            </a:pPr>
            <a:r>
              <a:rPr lang="en-US" sz="2400" smtClean="0"/>
              <a:t>Confirms the right to a jury trial</a:t>
            </a:r>
          </a:p>
          <a:p>
            <a:pPr eaLnBrk="1" hangingPunct="1">
              <a:lnSpc>
                <a:spcPct val="90000"/>
              </a:lnSpc>
            </a:pPr>
            <a:r>
              <a:rPr lang="en-US" sz="2400" smtClean="0"/>
              <a:t>Accused persons allowed to know crimes against them and allowed to confront their accusers</a:t>
            </a:r>
          </a:p>
        </p:txBody>
      </p:sp>
      <p:pic>
        <p:nvPicPr>
          <p:cNvPr id="48132" name="Picture 7" descr="caper2a"/>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343400" y="1524000"/>
            <a:ext cx="4648200" cy="3168650"/>
          </a:xfrm>
          <a:noFill/>
        </p:spPr>
      </p:pic>
      <p:sp>
        <p:nvSpPr>
          <p:cNvPr id="48133" name="Text Box 8"/>
          <p:cNvSpPr txBox="1">
            <a:spLocks noChangeArrowheads="1"/>
          </p:cNvSpPr>
          <p:nvPr/>
        </p:nvSpPr>
        <p:spPr bwMode="auto">
          <a:xfrm>
            <a:off x="5257800" y="4724400"/>
            <a:ext cx="2667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l-GR"/>
          </a:p>
        </p:txBody>
      </p:sp>
      <p:sp>
        <p:nvSpPr>
          <p:cNvPr id="48134" name="Text Box 11"/>
          <p:cNvSpPr txBox="1">
            <a:spLocks noChangeArrowheads="1"/>
          </p:cNvSpPr>
          <p:nvPr/>
        </p:nvSpPr>
        <p:spPr bwMode="auto">
          <a:xfrm>
            <a:off x="4648200" y="4724400"/>
            <a:ext cx="4495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200"/>
              <a:t>You are guaranteed the right to a lawyer when put on trial</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Gideon v Wainwright (1966)</a:t>
            </a:r>
          </a:p>
        </p:txBody>
      </p:sp>
      <p:sp>
        <p:nvSpPr>
          <p:cNvPr id="49155" name="Rectangle 13"/>
          <p:cNvSpPr>
            <a:spLocks noGrp="1" noChangeArrowheads="1"/>
          </p:cNvSpPr>
          <p:nvPr>
            <p:ph type="body" sz="half" idx="1"/>
          </p:nvPr>
        </p:nvSpPr>
        <p:spPr/>
        <p:txBody>
          <a:bodyPr/>
          <a:lstStyle/>
          <a:p>
            <a:pPr eaLnBrk="1" hangingPunct="1"/>
            <a:r>
              <a:rPr lang="en-US" smtClean="0"/>
              <a:t> </a:t>
            </a:r>
          </a:p>
        </p:txBody>
      </p:sp>
      <p:sp>
        <p:nvSpPr>
          <p:cNvPr id="49156" name="Rectangle 4"/>
          <p:cNvSpPr>
            <a:spLocks noGrp="1" noChangeArrowheads="1"/>
          </p:cNvSpPr>
          <p:nvPr>
            <p:ph type="body" sz="half" idx="2"/>
          </p:nvPr>
        </p:nvSpPr>
        <p:spPr/>
        <p:txBody>
          <a:bodyPr/>
          <a:lstStyle/>
          <a:p>
            <a:pPr eaLnBrk="1" hangingPunct="1">
              <a:lnSpc>
                <a:spcPct val="90000"/>
              </a:lnSpc>
            </a:pPr>
            <a:r>
              <a:rPr lang="en-US" sz="2000" smtClean="0">
                <a:solidFill>
                  <a:srgbClr val="000000"/>
                </a:solidFill>
              </a:rPr>
              <a:t>On June 3, 1961, a burglary occurred at the Bay Harbor Pool Room in Panama City, FL. Someone broke a window, smashed the cigarette machine and jukebox, and stole money from both</a:t>
            </a:r>
          </a:p>
          <a:p>
            <a:pPr eaLnBrk="1" hangingPunct="1">
              <a:lnSpc>
                <a:spcPct val="90000"/>
              </a:lnSpc>
            </a:pPr>
            <a:r>
              <a:rPr lang="en-US" sz="2000" smtClean="0">
                <a:solidFill>
                  <a:srgbClr val="000000"/>
                </a:solidFill>
              </a:rPr>
              <a:t>Someone claimed they had seen Clarence Earl Gideon at the pool room at 5:30 that morning</a:t>
            </a:r>
          </a:p>
          <a:p>
            <a:pPr eaLnBrk="1" hangingPunct="1">
              <a:lnSpc>
                <a:spcPct val="90000"/>
              </a:lnSpc>
            </a:pPr>
            <a:r>
              <a:rPr lang="en-US" sz="2000" smtClean="0">
                <a:solidFill>
                  <a:srgbClr val="000000"/>
                </a:solidFill>
              </a:rPr>
              <a:t>They found Gideon with a bottle of beer and with change in his pockets and he was arrested for the crime</a:t>
            </a:r>
            <a:endParaRPr lang="en-US" smtClean="0"/>
          </a:p>
        </p:txBody>
      </p:sp>
      <p:pic>
        <p:nvPicPr>
          <p:cNvPr id="49157" name="Picture 15" descr="gideon_c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1524000"/>
            <a:ext cx="3741738"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z="6000" b="1" dirty="0" smtClean="0"/>
              <a:t>Gideon v Wainwright</a:t>
            </a:r>
          </a:p>
        </p:txBody>
      </p:sp>
      <p:sp>
        <p:nvSpPr>
          <p:cNvPr id="50179" name="Rectangle 3"/>
          <p:cNvSpPr>
            <a:spLocks noGrp="1" noChangeArrowheads="1"/>
          </p:cNvSpPr>
          <p:nvPr>
            <p:ph idx="1"/>
          </p:nvPr>
        </p:nvSpPr>
        <p:spPr/>
        <p:txBody>
          <a:bodyPr/>
          <a:lstStyle/>
          <a:p>
            <a:pPr eaLnBrk="1" hangingPunct="1">
              <a:lnSpc>
                <a:spcPct val="90000"/>
              </a:lnSpc>
            </a:pPr>
            <a:r>
              <a:rPr lang="en-US" sz="2000" dirty="0" smtClean="0"/>
              <a:t>Gideon, was a semi-literate drifter, and could not afford a </a:t>
            </a:r>
            <a:r>
              <a:rPr lang="en-US" sz="2000" dirty="0" smtClean="0"/>
              <a:t>lawyer</a:t>
            </a:r>
          </a:p>
          <a:p>
            <a:pPr marL="0" indent="0" eaLnBrk="1" hangingPunct="1">
              <a:lnSpc>
                <a:spcPct val="90000"/>
              </a:lnSpc>
              <a:buNone/>
            </a:pPr>
            <a:endParaRPr lang="en-US" sz="2000" dirty="0" smtClean="0"/>
          </a:p>
          <a:p>
            <a:pPr eaLnBrk="1" hangingPunct="1">
              <a:lnSpc>
                <a:spcPct val="90000"/>
              </a:lnSpc>
            </a:pPr>
            <a:r>
              <a:rPr lang="en-US" sz="2000" dirty="0" smtClean="0"/>
              <a:t>He asked the court to provide one for </a:t>
            </a:r>
            <a:r>
              <a:rPr lang="en-US" sz="2000" dirty="0" smtClean="0"/>
              <a:t>him</a:t>
            </a:r>
          </a:p>
          <a:p>
            <a:pPr marL="0" indent="0" eaLnBrk="1" hangingPunct="1">
              <a:lnSpc>
                <a:spcPct val="90000"/>
              </a:lnSpc>
              <a:buNone/>
            </a:pPr>
            <a:endParaRPr lang="en-US" sz="2000" dirty="0" smtClean="0"/>
          </a:p>
          <a:p>
            <a:pPr eaLnBrk="1" hangingPunct="1">
              <a:lnSpc>
                <a:spcPct val="90000"/>
              </a:lnSpc>
            </a:pPr>
            <a:r>
              <a:rPr lang="en-US" sz="2000" dirty="0" smtClean="0"/>
              <a:t>The judge refused, saying the state only had to do this in death penalty </a:t>
            </a:r>
            <a:r>
              <a:rPr lang="en-US" sz="2000" dirty="0" smtClean="0"/>
              <a:t>cases</a:t>
            </a:r>
          </a:p>
          <a:p>
            <a:pPr marL="0" indent="0" eaLnBrk="1" hangingPunct="1">
              <a:lnSpc>
                <a:spcPct val="90000"/>
              </a:lnSpc>
              <a:buNone/>
            </a:pPr>
            <a:endParaRPr lang="en-US" sz="2000" dirty="0" smtClean="0"/>
          </a:p>
          <a:p>
            <a:pPr eaLnBrk="1" hangingPunct="1">
              <a:lnSpc>
                <a:spcPct val="90000"/>
              </a:lnSpc>
            </a:pPr>
            <a:r>
              <a:rPr lang="en-US" sz="2000" dirty="0" smtClean="0"/>
              <a:t>He did a poor job defending himself and was found guilty and sent to prison for 5 </a:t>
            </a:r>
            <a:r>
              <a:rPr lang="en-US" sz="2000" dirty="0" smtClean="0"/>
              <a:t>years</a:t>
            </a:r>
          </a:p>
          <a:p>
            <a:pPr marL="0" indent="0" eaLnBrk="1" hangingPunct="1">
              <a:lnSpc>
                <a:spcPct val="90000"/>
              </a:lnSpc>
              <a:buNone/>
            </a:pPr>
            <a:endParaRPr lang="en-US" sz="2000" dirty="0" smtClean="0"/>
          </a:p>
          <a:p>
            <a:pPr eaLnBrk="1" hangingPunct="1">
              <a:lnSpc>
                <a:spcPct val="90000"/>
              </a:lnSpc>
            </a:pPr>
            <a:r>
              <a:rPr lang="en-US" sz="2000" dirty="0" smtClean="0"/>
              <a:t>While in prison he studied in the prison library and decided to appeal his case, saying his 6</a:t>
            </a:r>
            <a:r>
              <a:rPr lang="en-US" sz="2000" baseline="30000" dirty="0" smtClean="0"/>
              <a:t>th</a:t>
            </a:r>
            <a:r>
              <a:rPr lang="en-US" sz="2000" dirty="0" smtClean="0"/>
              <a:t> Amendment rights had been </a:t>
            </a:r>
            <a:r>
              <a:rPr lang="en-US" sz="2000" dirty="0" smtClean="0"/>
              <a:t>violated</a:t>
            </a:r>
          </a:p>
          <a:p>
            <a:pPr marL="0" indent="0" eaLnBrk="1" hangingPunct="1">
              <a:lnSpc>
                <a:spcPct val="90000"/>
              </a:lnSpc>
              <a:buNone/>
            </a:pPr>
            <a:endParaRPr lang="en-US" sz="2000" dirty="0" smtClean="0"/>
          </a:p>
          <a:p>
            <a:pPr eaLnBrk="1" hangingPunct="1">
              <a:lnSpc>
                <a:spcPct val="90000"/>
              </a:lnSpc>
            </a:pPr>
            <a:r>
              <a:rPr lang="en-US" sz="2000" dirty="0" smtClean="0"/>
              <a:t>Should the government have to provide a free lawyer for everyone?</a:t>
            </a:r>
          </a:p>
          <a:p>
            <a:pPr eaLnBrk="1" hangingPunct="1">
              <a:lnSpc>
                <a:spcPct val="90000"/>
              </a:lnSpc>
            </a:pPr>
            <a:endParaRPr lang="en-US" sz="2000" dirty="0" smtClean="0"/>
          </a:p>
          <a:p>
            <a:pPr eaLnBrk="1" hangingPunct="1">
              <a:lnSpc>
                <a:spcPct val="90000"/>
              </a:lnSpc>
            </a:pPr>
            <a:endParaRPr lang="en-US" sz="20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z="4000" b="1" dirty="0" smtClean="0"/>
              <a:t>You have the right to an attorney…</a:t>
            </a:r>
          </a:p>
        </p:txBody>
      </p:sp>
      <p:sp>
        <p:nvSpPr>
          <p:cNvPr id="51203" name="Rectangle 4"/>
          <p:cNvSpPr>
            <a:spLocks noGrp="1" noChangeArrowheads="1"/>
          </p:cNvSpPr>
          <p:nvPr>
            <p:ph idx="1"/>
          </p:nvPr>
        </p:nvSpPr>
        <p:spPr/>
        <p:txBody>
          <a:bodyPr/>
          <a:lstStyle/>
          <a:p>
            <a:pPr eaLnBrk="1" hangingPunct="1">
              <a:lnSpc>
                <a:spcPct val="90000"/>
              </a:lnSpc>
            </a:pPr>
            <a:r>
              <a:rPr lang="en-US" dirty="0" smtClean="0"/>
              <a:t>The court ruled in favor of </a:t>
            </a:r>
            <a:r>
              <a:rPr lang="en-US" dirty="0" smtClean="0"/>
              <a:t>Gideon</a:t>
            </a:r>
          </a:p>
          <a:p>
            <a:pPr marL="0" indent="0" eaLnBrk="1" hangingPunct="1">
              <a:lnSpc>
                <a:spcPct val="90000"/>
              </a:lnSpc>
              <a:buNone/>
            </a:pPr>
            <a:endParaRPr lang="en-US" dirty="0" smtClean="0"/>
          </a:p>
          <a:p>
            <a:pPr eaLnBrk="1" hangingPunct="1">
              <a:lnSpc>
                <a:spcPct val="90000"/>
              </a:lnSpc>
            </a:pPr>
            <a:r>
              <a:rPr lang="en-US" dirty="0" smtClean="0"/>
              <a:t>The right to an attorney is essential to having a fair </a:t>
            </a:r>
            <a:r>
              <a:rPr lang="en-US" dirty="0" smtClean="0"/>
              <a:t>trial</a:t>
            </a:r>
          </a:p>
          <a:p>
            <a:pPr marL="0" indent="0" eaLnBrk="1" hangingPunct="1">
              <a:lnSpc>
                <a:spcPct val="90000"/>
              </a:lnSpc>
              <a:buNone/>
            </a:pPr>
            <a:endParaRPr lang="en-US" dirty="0" smtClean="0"/>
          </a:p>
          <a:p>
            <a:pPr eaLnBrk="1" hangingPunct="1">
              <a:lnSpc>
                <a:spcPct val="90000"/>
              </a:lnSpc>
            </a:pPr>
            <a:r>
              <a:rPr lang="en-US" dirty="0" smtClean="0"/>
              <a:t>As a result, anyone accused of a crime who cannot afford their own lawyer may have one paid for by the government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smtClean="0"/>
              <a:t>1</a:t>
            </a:r>
            <a:r>
              <a:rPr lang="en-US" baseline="30000" smtClean="0"/>
              <a:t>st</a:t>
            </a:r>
            <a:r>
              <a:rPr lang="en-US" smtClean="0"/>
              <a:t> Amendment</a:t>
            </a:r>
          </a:p>
        </p:txBody>
      </p:sp>
      <p:sp>
        <p:nvSpPr>
          <p:cNvPr id="6147" name="Rectangle 5"/>
          <p:cNvSpPr>
            <a:spLocks noGrp="1" noChangeArrowheads="1"/>
          </p:cNvSpPr>
          <p:nvPr>
            <p:ph type="body" sz="half" idx="1"/>
          </p:nvPr>
        </p:nvSpPr>
        <p:spPr/>
        <p:txBody>
          <a:bodyPr/>
          <a:lstStyle/>
          <a:p>
            <a:pPr eaLnBrk="1" hangingPunct="1">
              <a:lnSpc>
                <a:spcPct val="90000"/>
              </a:lnSpc>
            </a:pPr>
            <a:endParaRPr lang="el-GR" smtClean="0"/>
          </a:p>
        </p:txBody>
      </p:sp>
      <p:sp>
        <p:nvSpPr>
          <p:cNvPr id="6148" name="Rectangle 6"/>
          <p:cNvSpPr>
            <a:spLocks noGrp="1" noChangeArrowheads="1"/>
          </p:cNvSpPr>
          <p:nvPr>
            <p:ph type="body" sz="half" idx="2"/>
          </p:nvPr>
        </p:nvSpPr>
        <p:spPr/>
        <p:txBody>
          <a:bodyPr/>
          <a:lstStyle/>
          <a:p>
            <a:pPr eaLnBrk="1" hangingPunct="1">
              <a:lnSpc>
                <a:spcPct val="90000"/>
              </a:lnSpc>
            </a:pPr>
            <a:r>
              <a:rPr lang="en-US" smtClean="0"/>
              <a:t>Guards 5 Essential Freedoms of Americans</a:t>
            </a:r>
          </a:p>
          <a:p>
            <a:pPr eaLnBrk="1" hangingPunct="1">
              <a:lnSpc>
                <a:spcPct val="90000"/>
              </a:lnSpc>
            </a:pPr>
            <a:r>
              <a:rPr lang="en-US" b="1" smtClean="0"/>
              <a:t>Freedom of </a:t>
            </a:r>
            <a:r>
              <a:rPr lang="en-US" b="1" u="sng" smtClean="0"/>
              <a:t>Speech</a:t>
            </a:r>
          </a:p>
          <a:p>
            <a:pPr eaLnBrk="1" hangingPunct="1">
              <a:lnSpc>
                <a:spcPct val="90000"/>
              </a:lnSpc>
            </a:pPr>
            <a:r>
              <a:rPr lang="en-US" b="1" smtClean="0"/>
              <a:t>Freedom of </a:t>
            </a:r>
            <a:r>
              <a:rPr lang="en-US" b="1" u="sng" smtClean="0"/>
              <a:t>Religion</a:t>
            </a:r>
          </a:p>
          <a:p>
            <a:pPr eaLnBrk="1" hangingPunct="1">
              <a:lnSpc>
                <a:spcPct val="90000"/>
              </a:lnSpc>
            </a:pPr>
            <a:r>
              <a:rPr lang="en-US" b="1" smtClean="0"/>
              <a:t>Freedom of </a:t>
            </a:r>
            <a:r>
              <a:rPr lang="en-US" b="1" u="sng" smtClean="0"/>
              <a:t>Press</a:t>
            </a:r>
          </a:p>
          <a:p>
            <a:pPr eaLnBrk="1" hangingPunct="1">
              <a:lnSpc>
                <a:spcPct val="90000"/>
              </a:lnSpc>
            </a:pPr>
            <a:r>
              <a:rPr lang="en-US" b="1" smtClean="0"/>
              <a:t>Right to </a:t>
            </a:r>
            <a:r>
              <a:rPr lang="en-US" b="1" u="sng" smtClean="0"/>
              <a:t>Petition</a:t>
            </a:r>
            <a:r>
              <a:rPr lang="en-US" b="1" smtClean="0"/>
              <a:t> the government</a:t>
            </a:r>
          </a:p>
          <a:p>
            <a:pPr eaLnBrk="1" hangingPunct="1">
              <a:lnSpc>
                <a:spcPct val="90000"/>
              </a:lnSpc>
            </a:pPr>
            <a:r>
              <a:rPr lang="en-US" b="1" smtClean="0"/>
              <a:t>Right to </a:t>
            </a:r>
            <a:r>
              <a:rPr lang="en-US" b="1" u="sng" smtClean="0"/>
              <a:t>Assemble </a:t>
            </a:r>
            <a:r>
              <a:rPr lang="en-US" b="1" smtClean="0"/>
              <a:t>peacefully</a:t>
            </a:r>
          </a:p>
        </p:txBody>
      </p:sp>
      <p:pic>
        <p:nvPicPr>
          <p:cNvPr id="6149" name="Picture 10" descr="news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 y="1371600"/>
            <a:ext cx="41910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1026"/>
          <p:cNvSpPr>
            <a:spLocks noGrp="1" noChangeArrowheads="1"/>
          </p:cNvSpPr>
          <p:nvPr>
            <p:ph type="title"/>
          </p:nvPr>
        </p:nvSpPr>
        <p:spPr/>
        <p:txBody>
          <a:bodyPr/>
          <a:lstStyle/>
          <a:p>
            <a:pPr eaLnBrk="1" hangingPunct="1"/>
            <a:r>
              <a:rPr lang="en-US" smtClean="0"/>
              <a:t>Is a free lawyer a good deal?</a:t>
            </a:r>
          </a:p>
        </p:txBody>
      </p:sp>
      <p:sp>
        <p:nvSpPr>
          <p:cNvPr id="100355" name="Rectangle 1027"/>
          <p:cNvSpPr>
            <a:spLocks noGrp="1" noChangeArrowheads="1"/>
          </p:cNvSpPr>
          <p:nvPr>
            <p:ph type="body" sz="half" idx="1"/>
          </p:nvPr>
        </p:nvSpPr>
        <p:spPr>
          <a:xfrm>
            <a:off x="152400" y="1600200"/>
            <a:ext cx="4343400" cy="4525963"/>
          </a:xfrm>
        </p:spPr>
        <p:txBody>
          <a:bodyPr/>
          <a:lstStyle/>
          <a:p>
            <a:pPr eaLnBrk="1" hangingPunct="1">
              <a:lnSpc>
                <a:spcPct val="90000"/>
              </a:lnSpc>
            </a:pPr>
            <a:r>
              <a:rPr lang="en-US" sz="2000" dirty="0" smtClean="0"/>
              <a:t>As we learned in Gideon, the government must provide lawyers for the poor</a:t>
            </a:r>
          </a:p>
          <a:p>
            <a:pPr eaLnBrk="1" hangingPunct="1">
              <a:lnSpc>
                <a:spcPct val="90000"/>
              </a:lnSpc>
            </a:pPr>
            <a:r>
              <a:rPr lang="en-US" sz="2000" dirty="0" smtClean="0"/>
              <a:t>In </a:t>
            </a:r>
            <a:r>
              <a:rPr lang="en-US" sz="2000" dirty="0" smtClean="0"/>
              <a:t>2012, </a:t>
            </a:r>
            <a:r>
              <a:rPr lang="en-US" sz="2000" dirty="0" smtClean="0"/>
              <a:t>$1.2 billion was spent on 4.2 million cases ($285 per case)</a:t>
            </a:r>
          </a:p>
          <a:p>
            <a:pPr eaLnBrk="1" hangingPunct="1">
              <a:lnSpc>
                <a:spcPct val="90000"/>
              </a:lnSpc>
            </a:pPr>
            <a:r>
              <a:rPr lang="en-US" sz="2000" dirty="0" smtClean="0"/>
              <a:t>The conviction rate for defendants with private lawyers and public defenders is about the same, 90%</a:t>
            </a:r>
          </a:p>
          <a:p>
            <a:pPr eaLnBrk="1" hangingPunct="1">
              <a:lnSpc>
                <a:spcPct val="90000"/>
              </a:lnSpc>
            </a:pPr>
            <a:r>
              <a:rPr lang="en-US" sz="2000" dirty="0" smtClean="0"/>
              <a:t>However, those with public defenders are more than 10% more likely to go to prison </a:t>
            </a:r>
          </a:p>
          <a:p>
            <a:pPr eaLnBrk="1" hangingPunct="1">
              <a:lnSpc>
                <a:spcPct val="90000"/>
              </a:lnSpc>
            </a:pPr>
            <a:r>
              <a:rPr lang="en-US" sz="2000" dirty="0" smtClean="0"/>
              <a:t>Is it worth it?</a:t>
            </a:r>
          </a:p>
          <a:p>
            <a:pPr eaLnBrk="1" hangingPunct="1">
              <a:lnSpc>
                <a:spcPct val="90000"/>
              </a:lnSpc>
              <a:buFontTx/>
              <a:buNone/>
            </a:pPr>
            <a:endParaRPr lang="en-US" sz="2000" dirty="0" smtClean="0"/>
          </a:p>
          <a:p>
            <a:pPr eaLnBrk="1" hangingPunct="1">
              <a:lnSpc>
                <a:spcPct val="90000"/>
              </a:lnSpc>
              <a:buFontTx/>
              <a:buNone/>
            </a:pPr>
            <a:r>
              <a:rPr lang="en-US" sz="1200" dirty="0" smtClean="0"/>
              <a:t>(Statistics from Federal Bureau of Justice Statistics)</a:t>
            </a:r>
          </a:p>
          <a:p>
            <a:pPr eaLnBrk="1" hangingPunct="1">
              <a:lnSpc>
                <a:spcPct val="90000"/>
              </a:lnSpc>
            </a:pPr>
            <a:endParaRPr lang="en-US" sz="2000" dirty="0" smtClean="0"/>
          </a:p>
        </p:txBody>
      </p:sp>
      <p:pic>
        <p:nvPicPr>
          <p:cNvPr id="52228" name="Picture 1035" descr="9f06_03"/>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495800" y="2022475"/>
            <a:ext cx="4419600" cy="3617913"/>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 calcmode="lin" valueType="num">
                                      <p:cBhvr additive="base">
                                        <p:cTn id="7" dur="500" fill="hold"/>
                                        <p:tgtEl>
                                          <p:spTgt spid="1003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35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00355">
                                            <p:txEl>
                                              <p:pRg st="1" end="1"/>
                                            </p:txEl>
                                          </p:spTgt>
                                        </p:tgtEl>
                                        <p:attrNameLst>
                                          <p:attrName>style.visibility</p:attrName>
                                        </p:attrNameLst>
                                      </p:cBhvr>
                                      <p:to>
                                        <p:strVal val="visible"/>
                                      </p:to>
                                    </p:set>
                                    <p:anim calcmode="lin" valueType="num">
                                      <p:cBhvr additive="base">
                                        <p:cTn id="13" dur="500" fill="hold"/>
                                        <p:tgtEl>
                                          <p:spTgt spid="1003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035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100355">
                                            <p:txEl>
                                              <p:pRg st="2" end="2"/>
                                            </p:txEl>
                                          </p:spTgt>
                                        </p:tgtEl>
                                        <p:attrNameLst>
                                          <p:attrName>style.visibility</p:attrName>
                                        </p:attrNameLst>
                                      </p:cBhvr>
                                      <p:to>
                                        <p:strVal val="visible"/>
                                      </p:to>
                                    </p:set>
                                    <p:anim calcmode="lin" valueType="num">
                                      <p:cBhvr additive="base">
                                        <p:cTn id="19" dur="500" fill="hold"/>
                                        <p:tgtEl>
                                          <p:spTgt spid="10035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0355">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100355">
                                            <p:txEl>
                                              <p:pRg st="3" end="3"/>
                                            </p:txEl>
                                          </p:spTgt>
                                        </p:tgtEl>
                                        <p:attrNameLst>
                                          <p:attrName>style.visibility</p:attrName>
                                        </p:attrNameLst>
                                      </p:cBhvr>
                                      <p:to>
                                        <p:strVal val="visible"/>
                                      </p:to>
                                    </p:set>
                                    <p:anim calcmode="lin" valueType="num">
                                      <p:cBhvr additive="base">
                                        <p:cTn id="25" dur="500" fill="hold"/>
                                        <p:tgtEl>
                                          <p:spTgt spid="10035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0355">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100355">
                                            <p:txEl>
                                              <p:pRg st="4" end="4"/>
                                            </p:txEl>
                                          </p:spTgt>
                                        </p:tgtEl>
                                        <p:attrNameLst>
                                          <p:attrName>style.visibility</p:attrName>
                                        </p:attrNameLst>
                                      </p:cBhvr>
                                      <p:to>
                                        <p:strVal val="visible"/>
                                      </p:to>
                                    </p:set>
                                    <p:anim calcmode="lin" valueType="num">
                                      <p:cBhvr additive="base">
                                        <p:cTn id="31" dur="500" fill="hold"/>
                                        <p:tgtEl>
                                          <p:spTgt spid="10035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0355">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00355">
                                            <p:txEl>
                                              <p:pRg st="6" end="6"/>
                                            </p:txEl>
                                          </p:spTgt>
                                        </p:tgtEl>
                                        <p:attrNameLst>
                                          <p:attrName>style.visibility</p:attrName>
                                        </p:attrNameLst>
                                      </p:cBhvr>
                                      <p:to>
                                        <p:strVal val="visible"/>
                                      </p:to>
                                    </p:set>
                                    <p:anim calcmode="lin" valueType="num">
                                      <p:cBhvr additive="base">
                                        <p:cTn id="37" dur="500" fill="hold"/>
                                        <p:tgtEl>
                                          <p:spTgt spid="10035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0355">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b="1" dirty="0" smtClean="0"/>
              <a:t>How about kids?</a:t>
            </a:r>
          </a:p>
        </p:txBody>
      </p:sp>
      <p:sp>
        <p:nvSpPr>
          <p:cNvPr id="53251" name="Rectangle 4"/>
          <p:cNvSpPr>
            <a:spLocks noGrp="1" noChangeArrowheads="1"/>
          </p:cNvSpPr>
          <p:nvPr>
            <p:ph idx="1"/>
          </p:nvPr>
        </p:nvSpPr>
        <p:spPr>
          <a:xfrm>
            <a:off x="457200" y="1371600"/>
            <a:ext cx="8229600" cy="4754563"/>
          </a:xfrm>
        </p:spPr>
        <p:txBody>
          <a:bodyPr/>
          <a:lstStyle/>
          <a:p>
            <a:pPr eaLnBrk="1" hangingPunct="1">
              <a:lnSpc>
                <a:spcPct val="90000"/>
              </a:lnSpc>
            </a:pPr>
            <a:r>
              <a:rPr lang="en-US" sz="2000" dirty="0" smtClean="0"/>
              <a:t>Do the legal protections of the 5</a:t>
            </a:r>
            <a:r>
              <a:rPr lang="en-US" sz="2000" baseline="30000" dirty="0" smtClean="0"/>
              <a:t>th</a:t>
            </a:r>
            <a:r>
              <a:rPr lang="en-US" sz="2000" dirty="0" smtClean="0"/>
              <a:t> and 6</a:t>
            </a:r>
            <a:r>
              <a:rPr lang="en-US" sz="2000" baseline="30000" dirty="0" smtClean="0"/>
              <a:t>th</a:t>
            </a:r>
            <a:r>
              <a:rPr lang="en-US" sz="2000" dirty="0" smtClean="0"/>
              <a:t> Amendments apply to juvenile cases</a:t>
            </a:r>
            <a:r>
              <a:rPr lang="en-US" sz="2000" dirty="0" smtClean="0"/>
              <a:t>?</a:t>
            </a:r>
          </a:p>
          <a:p>
            <a:pPr marL="0" indent="0" eaLnBrk="1" hangingPunct="1">
              <a:lnSpc>
                <a:spcPct val="90000"/>
              </a:lnSpc>
              <a:buNone/>
            </a:pPr>
            <a:endParaRPr lang="en-US" sz="2000" dirty="0" smtClean="0"/>
          </a:p>
          <a:p>
            <a:pPr eaLnBrk="1" hangingPunct="1">
              <a:lnSpc>
                <a:spcPct val="90000"/>
              </a:lnSpc>
            </a:pPr>
            <a:r>
              <a:rPr lang="en-US" sz="2000" dirty="0" smtClean="0"/>
              <a:t>In 1963, Gerald Gault, 15, was arrested for making an obscene phone </a:t>
            </a:r>
            <a:r>
              <a:rPr lang="en-US" sz="2000" dirty="0" smtClean="0"/>
              <a:t>call</a:t>
            </a:r>
          </a:p>
          <a:p>
            <a:pPr marL="0" indent="0" eaLnBrk="1" hangingPunct="1">
              <a:lnSpc>
                <a:spcPct val="90000"/>
              </a:lnSpc>
              <a:buNone/>
            </a:pPr>
            <a:endParaRPr lang="en-US" sz="2000" dirty="0" smtClean="0"/>
          </a:p>
          <a:p>
            <a:pPr eaLnBrk="1" hangingPunct="1">
              <a:lnSpc>
                <a:spcPct val="90000"/>
              </a:lnSpc>
            </a:pPr>
            <a:r>
              <a:rPr lang="en-US" sz="2000" dirty="0" smtClean="0"/>
              <a:t>The penalty for the crime was normally a $50 fine or up to 2 months in jail, but he was already on probation, so the judge sent him to juvenile hall until age </a:t>
            </a:r>
            <a:r>
              <a:rPr lang="en-US" sz="2000" dirty="0" smtClean="0"/>
              <a:t>21</a:t>
            </a:r>
          </a:p>
          <a:p>
            <a:pPr marL="0" indent="0" eaLnBrk="1" hangingPunct="1">
              <a:lnSpc>
                <a:spcPct val="90000"/>
              </a:lnSpc>
              <a:buNone/>
            </a:pPr>
            <a:endParaRPr lang="en-US" sz="2000" dirty="0" smtClean="0"/>
          </a:p>
          <a:p>
            <a:pPr eaLnBrk="1" hangingPunct="1">
              <a:lnSpc>
                <a:spcPct val="90000"/>
              </a:lnSpc>
            </a:pPr>
            <a:r>
              <a:rPr lang="en-US" sz="2000" dirty="0" smtClean="0"/>
              <a:t>His parents were not informed by the police or court  before the </a:t>
            </a:r>
            <a:r>
              <a:rPr lang="en-US" sz="2000" dirty="0" smtClean="0"/>
              <a:t>trial</a:t>
            </a:r>
          </a:p>
          <a:p>
            <a:pPr eaLnBrk="1" hangingPunct="1">
              <a:lnSpc>
                <a:spcPct val="90000"/>
              </a:lnSpc>
            </a:pPr>
            <a:endParaRPr lang="en-US" sz="2000" dirty="0" smtClean="0"/>
          </a:p>
          <a:p>
            <a:pPr eaLnBrk="1" hangingPunct="1">
              <a:lnSpc>
                <a:spcPct val="90000"/>
              </a:lnSpc>
            </a:pPr>
            <a:r>
              <a:rPr lang="en-US" sz="2000" dirty="0" smtClean="0"/>
              <a:t>His parents appealed on 5</a:t>
            </a:r>
            <a:r>
              <a:rPr lang="en-US" sz="2000" baseline="30000" dirty="0" smtClean="0"/>
              <a:t>th</a:t>
            </a:r>
            <a:r>
              <a:rPr lang="en-US" sz="2000" dirty="0" smtClean="0"/>
              <a:t> and 6</a:t>
            </a:r>
            <a:r>
              <a:rPr lang="en-US" sz="2000" baseline="30000" dirty="0" smtClean="0"/>
              <a:t>th</a:t>
            </a:r>
            <a:r>
              <a:rPr lang="en-US" sz="2000" dirty="0" smtClean="0"/>
              <a:t> amendment </a:t>
            </a:r>
            <a:r>
              <a:rPr lang="en-US" sz="2000" dirty="0" smtClean="0"/>
              <a:t>grounds</a:t>
            </a:r>
          </a:p>
          <a:p>
            <a:pPr eaLnBrk="1" hangingPunct="1">
              <a:lnSpc>
                <a:spcPct val="90000"/>
              </a:lnSpc>
            </a:pPr>
            <a:endParaRPr lang="en-US" sz="2000" dirty="0" smtClean="0"/>
          </a:p>
          <a:p>
            <a:pPr eaLnBrk="1" hangingPunct="1">
              <a:lnSpc>
                <a:spcPct val="90000"/>
              </a:lnSpc>
            </a:pPr>
            <a:r>
              <a:rPr lang="en-US" sz="2000" dirty="0" smtClean="0"/>
              <a:t>The state said those rights are only for adults.  Do you agree?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b="1" dirty="0" smtClean="0"/>
              <a:t>In re Gault (1967)</a:t>
            </a:r>
          </a:p>
        </p:txBody>
      </p:sp>
      <p:sp>
        <p:nvSpPr>
          <p:cNvPr id="54275" name="Rectangle 3"/>
          <p:cNvSpPr>
            <a:spLocks noGrp="1" noChangeArrowheads="1"/>
          </p:cNvSpPr>
          <p:nvPr>
            <p:ph idx="1"/>
          </p:nvPr>
        </p:nvSpPr>
        <p:spPr/>
        <p:txBody>
          <a:bodyPr/>
          <a:lstStyle/>
          <a:p>
            <a:pPr eaLnBrk="1" hangingPunct="1"/>
            <a:r>
              <a:rPr lang="en-US" sz="2400" dirty="0" smtClean="0"/>
              <a:t>The Supreme Court ruled for the Gault </a:t>
            </a:r>
            <a:r>
              <a:rPr lang="en-US" sz="2400" dirty="0" smtClean="0"/>
              <a:t>family</a:t>
            </a:r>
          </a:p>
          <a:p>
            <a:pPr eaLnBrk="1" hangingPunct="1"/>
            <a:endParaRPr lang="en-US" sz="2400" dirty="0" smtClean="0"/>
          </a:p>
          <a:p>
            <a:pPr eaLnBrk="1" hangingPunct="1"/>
            <a:r>
              <a:rPr lang="en-US" sz="2400" dirty="0" smtClean="0"/>
              <a:t>Although some rights do not apply to juveniles, that does not mean they have no protection under the </a:t>
            </a:r>
            <a:r>
              <a:rPr lang="en-US" sz="2400" dirty="0" smtClean="0"/>
              <a:t>law</a:t>
            </a:r>
          </a:p>
          <a:p>
            <a:pPr eaLnBrk="1" hangingPunct="1"/>
            <a:endParaRPr lang="en-US" sz="2400" dirty="0" smtClean="0"/>
          </a:p>
          <a:p>
            <a:pPr eaLnBrk="1" hangingPunct="1"/>
            <a:r>
              <a:rPr lang="en-US" sz="2400" dirty="0" smtClean="0"/>
              <a:t>Right to a </a:t>
            </a:r>
            <a:r>
              <a:rPr lang="en-US" sz="2400" dirty="0" smtClean="0"/>
              <a:t>lawyer</a:t>
            </a:r>
          </a:p>
          <a:p>
            <a:pPr eaLnBrk="1" hangingPunct="1"/>
            <a:endParaRPr lang="en-US" sz="2400" dirty="0" smtClean="0"/>
          </a:p>
          <a:p>
            <a:pPr eaLnBrk="1" hangingPunct="1"/>
            <a:r>
              <a:rPr lang="en-US" sz="2400" dirty="0" smtClean="0"/>
              <a:t>Right to be notified of </a:t>
            </a:r>
            <a:r>
              <a:rPr lang="en-US" sz="2400" dirty="0" smtClean="0"/>
              <a:t>charges</a:t>
            </a:r>
          </a:p>
          <a:p>
            <a:pPr eaLnBrk="1" hangingPunct="1"/>
            <a:endParaRPr lang="en-US" sz="2400" dirty="0" smtClean="0"/>
          </a:p>
          <a:p>
            <a:pPr eaLnBrk="1" hangingPunct="1"/>
            <a:r>
              <a:rPr lang="en-US" sz="2400" dirty="0" smtClean="0"/>
              <a:t>Right to confront accuser</a:t>
            </a:r>
          </a:p>
          <a:p>
            <a:pPr eaLnBrk="1" hangingPunct="1">
              <a:buFontTx/>
              <a:buNone/>
            </a:pPr>
            <a:endParaRPr lang="en-US" sz="2400" dirty="0" smtClean="0"/>
          </a:p>
          <a:p>
            <a:pPr eaLnBrk="1" hangingPunct="1"/>
            <a:endParaRPr lang="en-US" sz="2400" dirty="0" smtClean="0"/>
          </a:p>
          <a:p>
            <a:pPr eaLnBrk="1" hangingPunct="1">
              <a:buFontTx/>
              <a:buNone/>
            </a:pPr>
            <a:endParaRPr lang="en-US" sz="2400"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7</a:t>
            </a:r>
            <a:r>
              <a:rPr lang="en-US" baseline="30000" smtClean="0"/>
              <a:t>th</a:t>
            </a:r>
            <a:r>
              <a:rPr lang="en-US" smtClean="0"/>
              <a:t> Amendment</a:t>
            </a:r>
          </a:p>
        </p:txBody>
      </p:sp>
      <p:sp>
        <p:nvSpPr>
          <p:cNvPr id="55299" name="Rectangle 4"/>
          <p:cNvSpPr>
            <a:spLocks noGrp="1" noChangeArrowheads="1"/>
          </p:cNvSpPr>
          <p:nvPr>
            <p:ph type="body" sz="half" idx="2"/>
          </p:nvPr>
        </p:nvSpPr>
        <p:spPr/>
        <p:txBody>
          <a:bodyPr/>
          <a:lstStyle/>
          <a:p>
            <a:pPr eaLnBrk="1" hangingPunct="1"/>
            <a:r>
              <a:rPr lang="en-US" sz="2800" smtClean="0"/>
              <a:t>This confirms the right to a Trial by Jury</a:t>
            </a:r>
          </a:p>
          <a:p>
            <a:pPr eaLnBrk="1" hangingPunct="1"/>
            <a:r>
              <a:rPr lang="en-US" sz="2800" smtClean="0"/>
              <a:t>This had already been mentioned in the Constitution, but this makes it more specific</a:t>
            </a:r>
          </a:p>
        </p:txBody>
      </p:sp>
      <p:pic>
        <p:nvPicPr>
          <p:cNvPr id="55300" name="Picture 7" descr="jury"/>
          <p:cNvPicPr>
            <a:picLocks noGrp="1" noChangeAspect="1" noChangeArrowheads="1" noCrop="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855663" y="1600200"/>
            <a:ext cx="3241675" cy="4525963"/>
          </a:xfr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b="1" u="sng" smtClean="0"/>
              <a:t>8</a:t>
            </a:r>
            <a:r>
              <a:rPr lang="en-US" b="1" u="sng" baseline="30000" smtClean="0"/>
              <a:t>th</a:t>
            </a:r>
            <a:r>
              <a:rPr lang="en-US" b="1" u="sng" smtClean="0"/>
              <a:t> Amendment</a:t>
            </a:r>
          </a:p>
        </p:txBody>
      </p:sp>
      <p:sp>
        <p:nvSpPr>
          <p:cNvPr id="56323" name="Rectangle 3"/>
          <p:cNvSpPr>
            <a:spLocks noGrp="1" noChangeArrowheads="1"/>
          </p:cNvSpPr>
          <p:nvPr>
            <p:ph type="body" sz="half" idx="1"/>
          </p:nvPr>
        </p:nvSpPr>
        <p:spPr/>
        <p:txBody>
          <a:bodyPr/>
          <a:lstStyle/>
          <a:p>
            <a:pPr eaLnBrk="1" hangingPunct="1">
              <a:lnSpc>
                <a:spcPct val="90000"/>
              </a:lnSpc>
            </a:pPr>
            <a:r>
              <a:rPr lang="en-US" sz="2800" b="1" u="sng" smtClean="0"/>
              <a:t>Forbids “Cruel and Unusual Punishment”</a:t>
            </a:r>
          </a:p>
          <a:p>
            <a:pPr eaLnBrk="1" hangingPunct="1">
              <a:lnSpc>
                <a:spcPct val="90000"/>
              </a:lnSpc>
            </a:pPr>
            <a:r>
              <a:rPr lang="en-US" sz="2800" smtClean="0"/>
              <a:t> Also does not allow “excessive” fines and bail</a:t>
            </a:r>
          </a:p>
          <a:p>
            <a:pPr eaLnBrk="1" hangingPunct="1">
              <a:lnSpc>
                <a:spcPct val="90000"/>
              </a:lnSpc>
            </a:pPr>
            <a:r>
              <a:rPr lang="en-US" sz="2800" smtClean="0"/>
              <a:t>This was to prevent the excesses of the British system from ever being a part of American law</a:t>
            </a:r>
          </a:p>
        </p:txBody>
      </p:sp>
      <p:pic>
        <p:nvPicPr>
          <p:cNvPr id="56324" name="Picture 7" descr="aber2"/>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419600" y="2190750"/>
            <a:ext cx="4572000" cy="3290888"/>
          </a:xfrm>
          <a:noFill/>
        </p:spPr>
      </p:pic>
      <p:sp>
        <p:nvSpPr>
          <p:cNvPr id="56325" name="Text Box 8"/>
          <p:cNvSpPr txBox="1">
            <a:spLocks noChangeArrowheads="1"/>
          </p:cNvSpPr>
          <p:nvPr/>
        </p:nvSpPr>
        <p:spPr bwMode="auto">
          <a:xfrm>
            <a:off x="4419600" y="5562600"/>
            <a:ext cx="45720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400"/>
              <a:t>Being drawn and quartered was once a popular form of execution in Britain</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The Death Penalty</a:t>
            </a:r>
          </a:p>
        </p:txBody>
      </p:sp>
      <p:sp>
        <p:nvSpPr>
          <p:cNvPr id="57347" name="Rectangle 4"/>
          <p:cNvSpPr>
            <a:spLocks noGrp="1" noChangeArrowheads="1"/>
          </p:cNvSpPr>
          <p:nvPr>
            <p:ph type="body" sz="half" idx="2"/>
          </p:nvPr>
        </p:nvSpPr>
        <p:spPr/>
        <p:txBody>
          <a:bodyPr/>
          <a:lstStyle/>
          <a:p>
            <a:pPr eaLnBrk="1" hangingPunct="1">
              <a:lnSpc>
                <a:spcPct val="90000"/>
              </a:lnSpc>
            </a:pPr>
            <a:r>
              <a:rPr lang="en-US" sz="2400" smtClean="0"/>
              <a:t>Executions have been held in the United States since the early days</a:t>
            </a:r>
          </a:p>
          <a:p>
            <a:pPr eaLnBrk="1" hangingPunct="1">
              <a:lnSpc>
                <a:spcPct val="90000"/>
              </a:lnSpc>
            </a:pPr>
            <a:r>
              <a:rPr lang="en-US" sz="2400" smtClean="0"/>
              <a:t>It has been done by hanging, electric chair, firing squad, gas chamber, and now usually by lethal injection</a:t>
            </a:r>
          </a:p>
          <a:p>
            <a:pPr eaLnBrk="1" hangingPunct="1">
              <a:lnSpc>
                <a:spcPct val="90000"/>
              </a:lnSpc>
            </a:pPr>
            <a:r>
              <a:rPr lang="en-US" sz="2400" smtClean="0"/>
              <a:t>Does this violate the 8</a:t>
            </a:r>
            <a:r>
              <a:rPr lang="en-US" sz="2400" baseline="30000" smtClean="0"/>
              <a:t>th</a:t>
            </a:r>
            <a:r>
              <a:rPr lang="en-US" sz="2400" smtClean="0"/>
              <a:t> Amendment protection against cruel and unusual punishment?</a:t>
            </a:r>
          </a:p>
          <a:p>
            <a:pPr eaLnBrk="1" hangingPunct="1">
              <a:lnSpc>
                <a:spcPct val="90000"/>
              </a:lnSpc>
            </a:pPr>
            <a:endParaRPr lang="en-US" sz="2400" smtClean="0"/>
          </a:p>
          <a:p>
            <a:pPr eaLnBrk="1" hangingPunct="1">
              <a:lnSpc>
                <a:spcPct val="90000"/>
              </a:lnSpc>
            </a:pPr>
            <a:endParaRPr lang="en-US" sz="2400" smtClean="0"/>
          </a:p>
        </p:txBody>
      </p:sp>
      <p:pic>
        <p:nvPicPr>
          <p:cNvPr id="57348" name="Picture 11" descr="guillotine"/>
          <p:cNvPicPr>
            <a:picLocks noGrp="1" noChangeAspect="1" noChangeArrowheads="1" noCrop="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1843088"/>
            <a:ext cx="4038600" cy="4038600"/>
          </a:xfr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b="1" dirty="0" smtClean="0"/>
              <a:t>Furman v. Georgia (1972)</a:t>
            </a:r>
          </a:p>
        </p:txBody>
      </p:sp>
      <p:sp>
        <p:nvSpPr>
          <p:cNvPr id="58371" name="Rectangle 3"/>
          <p:cNvSpPr>
            <a:spLocks noGrp="1" noChangeArrowheads="1"/>
          </p:cNvSpPr>
          <p:nvPr>
            <p:ph idx="1"/>
          </p:nvPr>
        </p:nvSpPr>
        <p:spPr>
          <a:xfrm>
            <a:off x="457200" y="1417638"/>
            <a:ext cx="8229600" cy="5059362"/>
          </a:xfrm>
        </p:spPr>
        <p:txBody>
          <a:bodyPr/>
          <a:lstStyle/>
          <a:p>
            <a:pPr eaLnBrk="1" hangingPunct="1"/>
            <a:r>
              <a:rPr lang="en-US" sz="2800" dirty="0" smtClean="0"/>
              <a:t>William Henry Furman </a:t>
            </a:r>
            <a:r>
              <a:rPr lang="en-US" sz="2800" dirty="0" smtClean="0"/>
              <a:t>shot and killed someone while burglarizing their </a:t>
            </a:r>
            <a:r>
              <a:rPr lang="en-US" sz="2800" dirty="0" smtClean="0"/>
              <a:t>home</a:t>
            </a:r>
          </a:p>
          <a:p>
            <a:pPr eaLnBrk="1" hangingPunct="1"/>
            <a:endParaRPr lang="en-US" sz="2800" dirty="0" smtClean="0"/>
          </a:p>
          <a:p>
            <a:pPr eaLnBrk="1" hangingPunct="1"/>
            <a:r>
              <a:rPr lang="en-US" sz="2800" dirty="0" smtClean="0"/>
              <a:t>He was then sentenced to death by a </a:t>
            </a:r>
            <a:r>
              <a:rPr lang="en-US" sz="2800" dirty="0" smtClean="0"/>
              <a:t>court</a:t>
            </a:r>
          </a:p>
          <a:p>
            <a:pPr eaLnBrk="1" hangingPunct="1"/>
            <a:endParaRPr lang="en-US" sz="2800" dirty="0" smtClean="0"/>
          </a:p>
          <a:p>
            <a:pPr eaLnBrk="1" hangingPunct="1"/>
            <a:r>
              <a:rPr lang="en-US" sz="2800" dirty="0" smtClean="0"/>
              <a:t>He appealed, saying the death penalty was cruel and unusual punishment, in violation of the 8</a:t>
            </a:r>
            <a:r>
              <a:rPr lang="en-US" sz="2800" baseline="30000" dirty="0" smtClean="0"/>
              <a:t>th</a:t>
            </a:r>
            <a:r>
              <a:rPr lang="en-US" sz="2800" dirty="0" smtClean="0"/>
              <a:t> </a:t>
            </a:r>
            <a:r>
              <a:rPr lang="en-US" sz="2800" dirty="0" smtClean="0"/>
              <a:t>Amendment</a:t>
            </a:r>
          </a:p>
          <a:p>
            <a:pPr eaLnBrk="1" hangingPunct="1"/>
            <a:endParaRPr lang="en-US" sz="2800" dirty="0" smtClean="0"/>
          </a:p>
          <a:p>
            <a:pPr eaLnBrk="1" hangingPunct="1"/>
            <a:r>
              <a:rPr lang="en-US" sz="2800" dirty="0" smtClean="0"/>
              <a:t>Was he right</a:t>
            </a:r>
            <a:r>
              <a:rPr lang="en-US" sz="2800" dirty="0" smtClean="0"/>
              <a:t>?</a:t>
            </a:r>
          </a:p>
          <a:p>
            <a:pPr eaLnBrk="1" hangingPunct="1"/>
            <a:endParaRPr lang="en-US" sz="2800"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z="5400" b="1" dirty="0" smtClean="0"/>
              <a:t>Death Penalty Stopped!</a:t>
            </a:r>
          </a:p>
        </p:txBody>
      </p:sp>
      <p:sp>
        <p:nvSpPr>
          <p:cNvPr id="59395" name="Rectangle 4"/>
          <p:cNvSpPr>
            <a:spLocks noGrp="1" noChangeArrowheads="1"/>
          </p:cNvSpPr>
          <p:nvPr>
            <p:ph idx="1"/>
          </p:nvPr>
        </p:nvSpPr>
        <p:spPr/>
        <p:txBody>
          <a:bodyPr/>
          <a:lstStyle/>
          <a:p>
            <a:pPr eaLnBrk="1" hangingPunct="1">
              <a:lnSpc>
                <a:spcPct val="90000"/>
              </a:lnSpc>
            </a:pPr>
            <a:r>
              <a:rPr lang="en-US" sz="3600" dirty="0" smtClean="0"/>
              <a:t>The court ruled that the death penalty, as used in 37 states, was </a:t>
            </a:r>
            <a:r>
              <a:rPr lang="en-US" sz="3600" dirty="0" smtClean="0"/>
              <a:t>unconstitutional</a:t>
            </a:r>
          </a:p>
          <a:p>
            <a:pPr eaLnBrk="1" hangingPunct="1">
              <a:lnSpc>
                <a:spcPct val="90000"/>
              </a:lnSpc>
            </a:pPr>
            <a:endParaRPr lang="en-US" sz="3600" dirty="0" smtClean="0"/>
          </a:p>
          <a:p>
            <a:pPr eaLnBrk="1" hangingPunct="1">
              <a:lnSpc>
                <a:spcPct val="90000"/>
              </a:lnSpc>
            </a:pPr>
            <a:r>
              <a:rPr lang="en-US" sz="3600" dirty="0" smtClean="0"/>
              <a:t>The Justices cited inconsistent use of the death sentence and the fact that black defendants were much more likely to receive it</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z="5400" b="1" dirty="0" smtClean="0"/>
              <a:t>Gregg v. Georgia (1976)</a:t>
            </a:r>
          </a:p>
        </p:txBody>
      </p:sp>
      <p:sp>
        <p:nvSpPr>
          <p:cNvPr id="60419" name="Rectangle 4"/>
          <p:cNvSpPr>
            <a:spLocks noGrp="1" noChangeArrowheads="1"/>
          </p:cNvSpPr>
          <p:nvPr>
            <p:ph idx="1"/>
          </p:nvPr>
        </p:nvSpPr>
        <p:spPr/>
        <p:txBody>
          <a:bodyPr/>
          <a:lstStyle/>
          <a:p>
            <a:pPr eaLnBrk="1" hangingPunct="1">
              <a:lnSpc>
                <a:spcPct val="90000"/>
              </a:lnSpc>
            </a:pPr>
            <a:r>
              <a:rPr lang="en-US" sz="3600" dirty="0" smtClean="0"/>
              <a:t>Troy Leon Gregg </a:t>
            </a:r>
            <a:r>
              <a:rPr lang="en-US" sz="3600" dirty="0" smtClean="0"/>
              <a:t>was found guilty of murder and robbery in Georgia and sentenced to death under a new </a:t>
            </a:r>
            <a:r>
              <a:rPr lang="en-US" sz="3600" dirty="0" smtClean="0"/>
              <a:t>law</a:t>
            </a:r>
          </a:p>
          <a:p>
            <a:pPr eaLnBrk="1" hangingPunct="1">
              <a:lnSpc>
                <a:spcPct val="90000"/>
              </a:lnSpc>
            </a:pPr>
            <a:endParaRPr lang="en-US" sz="3600" dirty="0" smtClean="0"/>
          </a:p>
          <a:p>
            <a:pPr eaLnBrk="1" hangingPunct="1">
              <a:lnSpc>
                <a:spcPct val="90000"/>
              </a:lnSpc>
            </a:pPr>
            <a:r>
              <a:rPr lang="en-US" sz="3600" dirty="0" smtClean="0"/>
              <a:t>Gregg appealed on 8</a:t>
            </a:r>
            <a:r>
              <a:rPr lang="en-US" sz="3600" baseline="30000" dirty="0" smtClean="0"/>
              <a:t>th</a:t>
            </a:r>
            <a:r>
              <a:rPr lang="en-US" sz="3600" dirty="0" smtClean="0"/>
              <a:t> Amendment </a:t>
            </a:r>
            <a:r>
              <a:rPr lang="en-US" sz="3600" dirty="0" smtClean="0"/>
              <a:t>grounds</a:t>
            </a:r>
          </a:p>
          <a:p>
            <a:pPr eaLnBrk="1" hangingPunct="1">
              <a:lnSpc>
                <a:spcPct val="90000"/>
              </a:lnSpc>
            </a:pPr>
            <a:endParaRPr lang="en-US" sz="3600" dirty="0" smtClean="0"/>
          </a:p>
          <a:p>
            <a:pPr eaLnBrk="1" hangingPunct="1">
              <a:lnSpc>
                <a:spcPct val="90000"/>
              </a:lnSpc>
            </a:pPr>
            <a:r>
              <a:rPr lang="en-US" sz="3600" dirty="0" smtClean="0"/>
              <a:t>He was looking to confirm the Furman decision</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26"/>
          <p:cNvSpPr>
            <a:spLocks noGrp="1" noChangeArrowheads="1"/>
          </p:cNvSpPr>
          <p:nvPr>
            <p:ph type="title"/>
          </p:nvPr>
        </p:nvSpPr>
        <p:spPr/>
        <p:txBody>
          <a:bodyPr/>
          <a:lstStyle/>
          <a:p>
            <a:pPr eaLnBrk="1" hangingPunct="1"/>
            <a:r>
              <a:rPr lang="en-US" sz="6000" b="1" dirty="0" smtClean="0"/>
              <a:t>Death is back!</a:t>
            </a:r>
          </a:p>
        </p:txBody>
      </p:sp>
      <p:sp>
        <p:nvSpPr>
          <p:cNvPr id="61443" name="Rectangle 1027"/>
          <p:cNvSpPr>
            <a:spLocks noGrp="1" noChangeArrowheads="1"/>
          </p:cNvSpPr>
          <p:nvPr>
            <p:ph idx="1"/>
          </p:nvPr>
        </p:nvSpPr>
        <p:spPr/>
        <p:txBody>
          <a:bodyPr/>
          <a:lstStyle/>
          <a:p>
            <a:pPr eaLnBrk="1" hangingPunct="1"/>
            <a:r>
              <a:rPr lang="en-US" sz="3600" dirty="0" smtClean="0"/>
              <a:t>The court ruled 7-2 that the death penalty is ok if</a:t>
            </a:r>
            <a:r>
              <a:rPr lang="en-US" sz="3600" dirty="0" smtClean="0"/>
              <a:t>:</a:t>
            </a:r>
          </a:p>
          <a:p>
            <a:pPr eaLnBrk="1" hangingPunct="1"/>
            <a:endParaRPr lang="en-US" sz="3600" dirty="0" smtClean="0"/>
          </a:p>
          <a:p>
            <a:pPr eaLnBrk="1" hangingPunct="1">
              <a:buFontTx/>
              <a:buNone/>
            </a:pPr>
            <a:r>
              <a:rPr lang="en-US" sz="3600" dirty="0" smtClean="0"/>
              <a:t>1) People are treated with dignity</a:t>
            </a:r>
          </a:p>
          <a:p>
            <a:pPr eaLnBrk="1" hangingPunct="1">
              <a:buFontTx/>
              <a:buNone/>
            </a:pPr>
            <a:r>
              <a:rPr lang="en-US" sz="3600" dirty="0" smtClean="0"/>
              <a:t>2) It fits the crime</a:t>
            </a:r>
          </a:p>
          <a:p>
            <a:pPr eaLnBrk="1" hangingPunct="1">
              <a:buFontTx/>
              <a:buNone/>
            </a:pPr>
            <a:r>
              <a:rPr lang="en-US" sz="3600" dirty="0" smtClean="0"/>
              <a:t>3) There is </a:t>
            </a:r>
            <a:r>
              <a:rPr lang="en-US" sz="3600" dirty="0" smtClean="0"/>
              <a:t>no unnecessary </a:t>
            </a:r>
            <a:r>
              <a:rPr lang="en-US" sz="3600" dirty="0" smtClean="0"/>
              <a:t>infliction of pain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US" smtClean="0"/>
              <a:t>Freedom of Speech?</a:t>
            </a:r>
          </a:p>
        </p:txBody>
      </p:sp>
      <p:sp>
        <p:nvSpPr>
          <p:cNvPr id="11269" name="Rectangle 5"/>
          <p:cNvSpPr>
            <a:spLocks noGrp="1" noChangeArrowheads="1"/>
          </p:cNvSpPr>
          <p:nvPr>
            <p:ph type="body" sz="half" idx="1"/>
          </p:nvPr>
        </p:nvSpPr>
        <p:spPr/>
        <p:txBody>
          <a:bodyPr/>
          <a:lstStyle/>
          <a:p>
            <a:pPr eaLnBrk="1" hangingPunct="1">
              <a:lnSpc>
                <a:spcPct val="90000"/>
              </a:lnSpc>
            </a:pPr>
            <a:r>
              <a:rPr lang="en-US" sz="2400" smtClean="0"/>
              <a:t>Does this mean all speech is unlimited?</a:t>
            </a:r>
          </a:p>
          <a:p>
            <a:pPr eaLnBrk="1" hangingPunct="1">
              <a:lnSpc>
                <a:spcPct val="90000"/>
              </a:lnSpc>
            </a:pPr>
            <a:r>
              <a:rPr lang="en-US" sz="2400" smtClean="0"/>
              <a:t>There are some reasonable limits:</a:t>
            </a:r>
          </a:p>
          <a:p>
            <a:pPr eaLnBrk="1" hangingPunct="1">
              <a:lnSpc>
                <a:spcPct val="90000"/>
              </a:lnSpc>
            </a:pPr>
            <a:r>
              <a:rPr lang="en-US" sz="2400" smtClean="0"/>
              <a:t>Threats</a:t>
            </a:r>
          </a:p>
          <a:p>
            <a:pPr eaLnBrk="1" hangingPunct="1">
              <a:lnSpc>
                <a:spcPct val="90000"/>
              </a:lnSpc>
            </a:pPr>
            <a:r>
              <a:rPr lang="en-US" sz="2400" smtClean="0"/>
              <a:t>Slander</a:t>
            </a:r>
          </a:p>
          <a:p>
            <a:pPr eaLnBrk="1" hangingPunct="1">
              <a:lnSpc>
                <a:spcPct val="90000"/>
              </a:lnSpc>
            </a:pPr>
            <a:r>
              <a:rPr lang="en-US" sz="2400" smtClean="0"/>
              <a:t>Treason</a:t>
            </a:r>
          </a:p>
          <a:p>
            <a:pPr eaLnBrk="1" hangingPunct="1">
              <a:lnSpc>
                <a:spcPct val="90000"/>
              </a:lnSpc>
            </a:pPr>
            <a:r>
              <a:rPr lang="en-US" sz="2400" smtClean="0"/>
              <a:t>Endangering Others</a:t>
            </a:r>
          </a:p>
          <a:p>
            <a:pPr eaLnBrk="1" hangingPunct="1">
              <a:lnSpc>
                <a:spcPct val="90000"/>
              </a:lnSpc>
            </a:pPr>
            <a:r>
              <a:rPr lang="en-US" sz="2400" smtClean="0"/>
              <a:t>The Supreme Court has made many rulings on this over the years</a:t>
            </a:r>
          </a:p>
          <a:p>
            <a:pPr eaLnBrk="1" hangingPunct="1">
              <a:lnSpc>
                <a:spcPct val="90000"/>
              </a:lnSpc>
              <a:buFontTx/>
              <a:buNone/>
            </a:pPr>
            <a:endParaRPr lang="en-US" sz="2400" smtClean="0"/>
          </a:p>
        </p:txBody>
      </p:sp>
      <p:sp>
        <p:nvSpPr>
          <p:cNvPr id="7172" name="Rectangle 6"/>
          <p:cNvSpPr>
            <a:spLocks noGrp="1" noChangeArrowheads="1"/>
          </p:cNvSpPr>
          <p:nvPr>
            <p:ph type="body" sz="half" idx="2"/>
          </p:nvPr>
        </p:nvSpPr>
        <p:spPr/>
        <p:txBody>
          <a:bodyPr/>
          <a:lstStyle/>
          <a:p>
            <a:pPr eaLnBrk="1" hangingPunct="1">
              <a:lnSpc>
                <a:spcPct val="90000"/>
              </a:lnSpc>
            </a:pPr>
            <a:endParaRPr lang="el-GR" sz="2400" smtClean="0"/>
          </a:p>
        </p:txBody>
      </p:sp>
      <p:pic>
        <p:nvPicPr>
          <p:cNvPr id="7173" name="Picture 8" descr="fre-sp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752600"/>
            <a:ext cx="46386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9">
                                            <p:txEl>
                                              <p:pRg st="0" end="0"/>
                                            </p:txEl>
                                          </p:spTgt>
                                        </p:tgtEl>
                                        <p:attrNameLst>
                                          <p:attrName>style.visibility</p:attrName>
                                        </p:attrNameLst>
                                      </p:cBhvr>
                                      <p:to>
                                        <p:strVal val="visible"/>
                                      </p:to>
                                    </p:set>
                                    <p:animEffect transition="in" filter="blinds(horizontal)">
                                      <p:cBhvr>
                                        <p:cTn id="7" dur="500"/>
                                        <p:tgtEl>
                                          <p:spTgt spid="1126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69">
                                            <p:txEl>
                                              <p:pRg st="1" end="1"/>
                                            </p:txEl>
                                          </p:spTgt>
                                        </p:tgtEl>
                                        <p:attrNameLst>
                                          <p:attrName>style.visibility</p:attrName>
                                        </p:attrNameLst>
                                      </p:cBhvr>
                                      <p:to>
                                        <p:strVal val="visible"/>
                                      </p:to>
                                    </p:set>
                                    <p:animEffect transition="in" filter="blinds(horizontal)">
                                      <p:cBhvr>
                                        <p:cTn id="12" dur="500"/>
                                        <p:tgtEl>
                                          <p:spTgt spid="1126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269">
                                            <p:txEl>
                                              <p:pRg st="2" end="2"/>
                                            </p:txEl>
                                          </p:spTgt>
                                        </p:tgtEl>
                                        <p:attrNameLst>
                                          <p:attrName>style.visibility</p:attrName>
                                        </p:attrNameLst>
                                      </p:cBhvr>
                                      <p:to>
                                        <p:strVal val="visible"/>
                                      </p:to>
                                    </p:set>
                                    <p:animEffect transition="in" filter="blinds(horizontal)">
                                      <p:cBhvr>
                                        <p:cTn id="17" dur="500"/>
                                        <p:tgtEl>
                                          <p:spTgt spid="1126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269">
                                            <p:txEl>
                                              <p:pRg st="3" end="3"/>
                                            </p:txEl>
                                          </p:spTgt>
                                        </p:tgtEl>
                                        <p:attrNameLst>
                                          <p:attrName>style.visibility</p:attrName>
                                        </p:attrNameLst>
                                      </p:cBhvr>
                                      <p:to>
                                        <p:strVal val="visible"/>
                                      </p:to>
                                    </p:set>
                                    <p:animEffect transition="in" filter="blinds(horizontal)">
                                      <p:cBhvr>
                                        <p:cTn id="22" dur="500"/>
                                        <p:tgtEl>
                                          <p:spTgt spid="1126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269">
                                            <p:txEl>
                                              <p:pRg st="4" end="4"/>
                                            </p:txEl>
                                          </p:spTgt>
                                        </p:tgtEl>
                                        <p:attrNameLst>
                                          <p:attrName>style.visibility</p:attrName>
                                        </p:attrNameLst>
                                      </p:cBhvr>
                                      <p:to>
                                        <p:strVal val="visible"/>
                                      </p:to>
                                    </p:set>
                                    <p:animEffect transition="in" filter="blinds(horizontal)">
                                      <p:cBhvr>
                                        <p:cTn id="27" dur="500"/>
                                        <p:tgtEl>
                                          <p:spTgt spid="1126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269">
                                            <p:txEl>
                                              <p:pRg st="5" end="5"/>
                                            </p:txEl>
                                          </p:spTgt>
                                        </p:tgtEl>
                                        <p:attrNameLst>
                                          <p:attrName>style.visibility</p:attrName>
                                        </p:attrNameLst>
                                      </p:cBhvr>
                                      <p:to>
                                        <p:strVal val="visible"/>
                                      </p:to>
                                    </p:set>
                                    <p:animEffect transition="in" filter="blinds(horizontal)">
                                      <p:cBhvr>
                                        <p:cTn id="32" dur="500"/>
                                        <p:tgtEl>
                                          <p:spTgt spid="11269">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1269">
                                            <p:txEl>
                                              <p:pRg st="6" end="6"/>
                                            </p:txEl>
                                          </p:spTgt>
                                        </p:tgtEl>
                                        <p:attrNameLst>
                                          <p:attrName>style.visibility</p:attrName>
                                        </p:attrNameLst>
                                      </p:cBhvr>
                                      <p:to>
                                        <p:strVal val="visible"/>
                                      </p:to>
                                    </p:set>
                                    <p:animEffect transition="in" filter="blinds(horizontal)">
                                      <p:cBhvr>
                                        <p:cTn id="37" dur="500"/>
                                        <p:tgtEl>
                                          <p:spTgt spid="1126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b="1" dirty="0" smtClean="0"/>
              <a:t>Cruel Punishment at school?</a:t>
            </a:r>
          </a:p>
        </p:txBody>
      </p:sp>
      <p:sp>
        <p:nvSpPr>
          <p:cNvPr id="62467" name="Rectangle 3"/>
          <p:cNvSpPr>
            <a:spLocks noGrp="1" noChangeArrowheads="1"/>
          </p:cNvSpPr>
          <p:nvPr>
            <p:ph idx="1"/>
          </p:nvPr>
        </p:nvSpPr>
        <p:spPr/>
        <p:txBody>
          <a:bodyPr/>
          <a:lstStyle/>
          <a:p>
            <a:pPr eaLnBrk="1" hangingPunct="1"/>
            <a:r>
              <a:rPr lang="en-US" sz="4400" dirty="0" smtClean="0"/>
              <a:t>Can a school use corporal (physical) punishment to discipline its students</a:t>
            </a:r>
            <a:r>
              <a:rPr lang="en-US" sz="4400" dirty="0" smtClean="0"/>
              <a:t>?</a:t>
            </a:r>
          </a:p>
          <a:p>
            <a:pPr eaLnBrk="1" hangingPunct="1"/>
            <a:endParaRPr lang="en-US" sz="4400" dirty="0" smtClean="0"/>
          </a:p>
          <a:p>
            <a:pPr eaLnBrk="1" hangingPunct="1"/>
            <a:r>
              <a:rPr lang="en-US" sz="4400" dirty="0" smtClean="0"/>
              <a:t>Is paddling cruel and unusual punishment?</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Ingraham v. Wright (1977)</a:t>
            </a:r>
          </a:p>
        </p:txBody>
      </p:sp>
      <p:sp>
        <p:nvSpPr>
          <p:cNvPr id="63491" name="Rectangle 4"/>
          <p:cNvSpPr>
            <a:spLocks noGrp="1" noChangeArrowheads="1"/>
          </p:cNvSpPr>
          <p:nvPr>
            <p:ph type="body" sz="half" idx="2"/>
          </p:nvPr>
        </p:nvSpPr>
        <p:spPr>
          <a:xfrm>
            <a:off x="4648200" y="1600200"/>
            <a:ext cx="4038600" cy="5029200"/>
          </a:xfrm>
        </p:spPr>
        <p:txBody>
          <a:bodyPr/>
          <a:lstStyle/>
          <a:p>
            <a:pPr eaLnBrk="1" hangingPunct="1">
              <a:lnSpc>
                <a:spcPct val="90000"/>
              </a:lnSpc>
            </a:pPr>
            <a:r>
              <a:rPr lang="en-US" sz="2000" smtClean="0"/>
              <a:t>In 1970, James Ingraham, a 14 year-old 8</a:t>
            </a:r>
            <a:r>
              <a:rPr lang="en-US" sz="2000" baseline="30000" smtClean="0"/>
              <a:t>th</a:t>
            </a:r>
            <a:r>
              <a:rPr lang="en-US" sz="2000" smtClean="0"/>
              <a:t> grader, disobeyed a teacher’s orders to leave the school stage in the auditorium</a:t>
            </a:r>
          </a:p>
          <a:p>
            <a:pPr eaLnBrk="1" hangingPunct="1">
              <a:lnSpc>
                <a:spcPct val="90000"/>
              </a:lnSpc>
            </a:pPr>
            <a:r>
              <a:rPr lang="en-US" sz="2000" smtClean="0"/>
              <a:t>For punishment he has “paddled” 20 times while being held down by school administrators</a:t>
            </a:r>
          </a:p>
          <a:p>
            <a:pPr eaLnBrk="1" hangingPunct="1">
              <a:lnSpc>
                <a:spcPct val="90000"/>
              </a:lnSpc>
            </a:pPr>
            <a:r>
              <a:rPr lang="en-US" sz="2000" smtClean="0"/>
              <a:t>James suffered severe bruises and was advised by his doctor to stay out of school for a week</a:t>
            </a:r>
          </a:p>
          <a:p>
            <a:pPr eaLnBrk="1" hangingPunct="1">
              <a:lnSpc>
                <a:spcPct val="90000"/>
              </a:lnSpc>
            </a:pPr>
            <a:r>
              <a:rPr lang="en-US" sz="2000" smtClean="0"/>
              <a:t>His parents sued the school, claiming the paddling was cruel and unusual punishment</a:t>
            </a:r>
          </a:p>
          <a:p>
            <a:pPr eaLnBrk="1" hangingPunct="1">
              <a:lnSpc>
                <a:spcPct val="90000"/>
              </a:lnSpc>
            </a:pPr>
            <a:r>
              <a:rPr lang="en-US" sz="2000" smtClean="0"/>
              <a:t>Did the school violate the 8</a:t>
            </a:r>
            <a:r>
              <a:rPr lang="en-US" sz="2000" baseline="30000" smtClean="0"/>
              <a:t>th</a:t>
            </a:r>
            <a:r>
              <a:rPr lang="en-US" sz="2000" smtClean="0"/>
              <a:t> Amendment rights?</a:t>
            </a:r>
          </a:p>
        </p:txBody>
      </p:sp>
      <p:pic>
        <p:nvPicPr>
          <p:cNvPr id="63492" name="Picture 7" descr="7557a"/>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779463" y="1600200"/>
            <a:ext cx="3394075" cy="4525963"/>
          </a:xfr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smtClean="0"/>
              <a:t>Yes, they can do that to you!</a:t>
            </a:r>
          </a:p>
        </p:txBody>
      </p:sp>
      <p:sp>
        <p:nvSpPr>
          <p:cNvPr id="113667" name="Rectangle 3"/>
          <p:cNvSpPr>
            <a:spLocks noGrp="1" noChangeArrowheads="1"/>
          </p:cNvSpPr>
          <p:nvPr>
            <p:ph type="body" sz="half" idx="1"/>
          </p:nvPr>
        </p:nvSpPr>
        <p:spPr>
          <a:xfrm>
            <a:off x="457200" y="1600200"/>
            <a:ext cx="4038600" cy="4876800"/>
          </a:xfrm>
        </p:spPr>
        <p:txBody>
          <a:bodyPr/>
          <a:lstStyle/>
          <a:p>
            <a:pPr eaLnBrk="1" hangingPunct="1">
              <a:lnSpc>
                <a:spcPct val="90000"/>
              </a:lnSpc>
            </a:pPr>
            <a:r>
              <a:rPr lang="en-US" sz="2000" smtClean="0"/>
              <a:t>The Supreme Court ruled that paddling in school is not cruel and unusual punishment and can be a legitimate way of enforcing discipline</a:t>
            </a:r>
          </a:p>
          <a:p>
            <a:pPr eaLnBrk="1" hangingPunct="1">
              <a:lnSpc>
                <a:spcPct val="90000"/>
              </a:lnSpc>
            </a:pPr>
            <a:r>
              <a:rPr lang="en-US" sz="2000" smtClean="0"/>
              <a:t>They left it up to state and local governments to decide for themselves</a:t>
            </a:r>
          </a:p>
          <a:p>
            <a:pPr eaLnBrk="1" hangingPunct="1">
              <a:lnSpc>
                <a:spcPct val="90000"/>
              </a:lnSpc>
            </a:pPr>
            <a:r>
              <a:rPr lang="en-US" sz="2000" smtClean="0"/>
              <a:t>23 States, mostly in the south and west DO allow paddling.  (AL,AZ,AR,CO,FL,GA,ID,IN,KS,KY,LA,MS,MO,NM,NC,OH,OK,PA,RI,SC,TN,TX,WY)</a:t>
            </a:r>
          </a:p>
          <a:p>
            <a:pPr eaLnBrk="1" hangingPunct="1">
              <a:lnSpc>
                <a:spcPct val="90000"/>
              </a:lnSpc>
            </a:pPr>
            <a:r>
              <a:rPr lang="en-US" sz="2000" smtClean="0"/>
              <a:t>You can stop worrying, the Virginia Beach Public Schools have not allowed spanking since 1982</a:t>
            </a:r>
          </a:p>
        </p:txBody>
      </p:sp>
      <p:pic>
        <p:nvPicPr>
          <p:cNvPr id="64516" name="Picture 7" descr="spanking"/>
          <p:cNvPicPr>
            <a:picLocks noGrp="1" noChangeAspect="1" noChangeArrowheads="1" noCrop="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048250" y="1600200"/>
            <a:ext cx="3236913" cy="4525963"/>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113667">
                                            <p:txEl>
                                              <p:pRg st="0" end="0"/>
                                            </p:txEl>
                                          </p:spTgt>
                                        </p:tgtEl>
                                        <p:attrNameLst>
                                          <p:attrName>style.visibility</p:attrName>
                                        </p:attrNameLst>
                                      </p:cBhvr>
                                      <p:to>
                                        <p:strVal val="visible"/>
                                      </p:to>
                                    </p:set>
                                    <p:anim calcmode="lin" valueType="num">
                                      <p:cBhvr additive="base">
                                        <p:cTn id="7" dur="300" fill="hold"/>
                                        <p:tgtEl>
                                          <p:spTgt spid="113667">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11366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iterate type="wd">
                                    <p:tmPct val="100000"/>
                                  </p:iterate>
                                  <p:childTnLst>
                                    <p:set>
                                      <p:cBhvr>
                                        <p:cTn id="12" dur="1" fill="hold">
                                          <p:stCondLst>
                                            <p:cond delay="0"/>
                                          </p:stCondLst>
                                        </p:cTn>
                                        <p:tgtEl>
                                          <p:spTgt spid="113667">
                                            <p:txEl>
                                              <p:pRg st="1" end="1"/>
                                            </p:txEl>
                                          </p:spTgt>
                                        </p:tgtEl>
                                        <p:attrNameLst>
                                          <p:attrName>style.visibility</p:attrName>
                                        </p:attrNameLst>
                                      </p:cBhvr>
                                      <p:to>
                                        <p:strVal val="visible"/>
                                      </p:to>
                                    </p:set>
                                    <p:anim calcmode="lin" valueType="num">
                                      <p:cBhvr additive="base">
                                        <p:cTn id="13" dur="300" fill="hold"/>
                                        <p:tgtEl>
                                          <p:spTgt spid="113667">
                                            <p:txEl>
                                              <p:pRg st="1" end="1"/>
                                            </p:txEl>
                                          </p:spTgt>
                                        </p:tgtEl>
                                        <p:attrNameLst>
                                          <p:attrName>ppt_x</p:attrName>
                                        </p:attrNameLst>
                                      </p:cBhvr>
                                      <p:tavLst>
                                        <p:tav tm="0">
                                          <p:val>
                                            <p:strVal val="#ppt_x"/>
                                          </p:val>
                                        </p:tav>
                                        <p:tav tm="100000">
                                          <p:val>
                                            <p:strVal val="#ppt_x"/>
                                          </p:val>
                                        </p:tav>
                                      </p:tavLst>
                                    </p:anim>
                                    <p:anim calcmode="lin" valueType="num">
                                      <p:cBhvr additive="base">
                                        <p:cTn id="14" dur="300" fill="hold"/>
                                        <p:tgtEl>
                                          <p:spTgt spid="11366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iterate type="wd">
                                    <p:tmPct val="100000"/>
                                  </p:iterate>
                                  <p:childTnLst>
                                    <p:set>
                                      <p:cBhvr>
                                        <p:cTn id="18" dur="1" fill="hold">
                                          <p:stCondLst>
                                            <p:cond delay="0"/>
                                          </p:stCondLst>
                                        </p:cTn>
                                        <p:tgtEl>
                                          <p:spTgt spid="113667">
                                            <p:txEl>
                                              <p:pRg st="2" end="2"/>
                                            </p:txEl>
                                          </p:spTgt>
                                        </p:tgtEl>
                                        <p:attrNameLst>
                                          <p:attrName>style.visibility</p:attrName>
                                        </p:attrNameLst>
                                      </p:cBhvr>
                                      <p:to>
                                        <p:strVal val="visible"/>
                                      </p:to>
                                    </p:set>
                                    <p:anim calcmode="lin" valueType="num">
                                      <p:cBhvr additive="base">
                                        <p:cTn id="19" dur="300" fill="hold"/>
                                        <p:tgtEl>
                                          <p:spTgt spid="113667">
                                            <p:txEl>
                                              <p:pRg st="2" end="2"/>
                                            </p:txEl>
                                          </p:spTgt>
                                        </p:tgtEl>
                                        <p:attrNameLst>
                                          <p:attrName>ppt_x</p:attrName>
                                        </p:attrNameLst>
                                      </p:cBhvr>
                                      <p:tavLst>
                                        <p:tav tm="0">
                                          <p:val>
                                            <p:strVal val="#ppt_x"/>
                                          </p:val>
                                        </p:tav>
                                        <p:tav tm="100000">
                                          <p:val>
                                            <p:strVal val="#ppt_x"/>
                                          </p:val>
                                        </p:tav>
                                      </p:tavLst>
                                    </p:anim>
                                    <p:anim calcmode="lin" valueType="num">
                                      <p:cBhvr additive="base">
                                        <p:cTn id="20" dur="300" fill="hold"/>
                                        <p:tgtEl>
                                          <p:spTgt spid="11366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iterate type="wd">
                                    <p:tmPct val="100000"/>
                                  </p:iterate>
                                  <p:childTnLst>
                                    <p:set>
                                      <p:cBhvr>
                                        <p:cTn id="24" dur="1" fill="hold">
                                          <p:stCondLst>
                                            <p:cond delay="0"/>
                                          </p:stCondLst>
                                        </p:cTn>
                                        <p:tgtEl>
                                          <p:spTgt spid="113667">
                                            <p:txEl>
                                              <p:pRg st="3" end="3"/>
                                            </p:txEl>
                                          </p:spTgt>
                                        </p:tgtEl>
                                        <p:attrNameLst>
                                          <p:attrName>style.visibility</p:attrName>
                                        </p:attrNameLst>
                                      </p:cBhvr>
                                      <p:to>
                                        <p:strVal val="visible"/>
                                      </p:to>
                                    </p:set>
                                    <p:anim calcmode="lin" valueType="num">
                                      <p:cBhvr additive="base">
                                        <p:cTn id="25" dur="300" fill="hold"/>
                                        <p:tgtEl>
                                          <p:spTgt spid="113667">
                                            <p:txEl>
                                              <p:pRg st="3" end="3"/>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113667">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smtClean="0"/>
              <a:t>9</a:t>
            </a:r>
            <a:r>
              <a:rPr lang="en-US" baseline="30000" smtClean="0"/>
              <a:t>th</a:t>
            </a:r>
            <a:r>
              <a:rPr lang="en-US" smtClean="0"/>
              <a:t>&amp;10</a:t>
            </a:r>
            <a:r>
              <a:rPr lang="en-US" baseline="30000" smtClean="0"/>
              <a:t>th</a:t>
            </a:r>
            <a:r>
              <a:rPr lang="en-US" smtClean="0"/>
              <a:t> Amendments</a:t>
            </a:r>
          </a:p>
        </p:txBody>
      </p:sp>
      <p:sp>
        <p:nvSpPr>
          <p:cNvPr id="65539" name="Rectangle 4"/>
          <p:cNvSpPr>
            <a:spLocks noGrp="1" noChangeArrowheads="1"/>
          </p:cNvSpPr>
          <p:nvPr>
            <p:ph type="body" sz="half" idx="2"/>
          </p:nvPr>
        </p:nvSpPr>
        <p:spPr>
          <a:xfrm>
            <a:off x="4648200" y="1600200"/>
            <a:ext cx="4038600" cy="4800600"/>
          </a:xfrm>
        </p:spPr>
        <p:txBody>
          <a:bodyPr/>
          <a:lstStyle/>
          <a:p>
            <a:pPr eaLnBrk="1" hangingPunct="1">
              <a:lnSpc>
                <a:spcPct val="90000"/>
              </a:lnSpc>
            </a:pPr>
            <a:r>
              <a:rPr lang="en-US" sz="2800" smtClean="0"/>
              <a:t>The 9</a:t>
            </a:r>
            <a:r>
              <a:rPr lang="en-US" sz="2800" baseline="30000" smtClean="0"/>
              <a:t>th</a:t>
            </a:r>
            <a:r>
              <a:rPr lang="en-US" sz="2800" smtClean="0"/>
              <a:t> Amendment says that these rights are not the only ones that Americans have</a:t>
            </a:r>
          </a:p>
          <a:p>
            <a:pPr eaLnBrk="1" hangingPunct="1">
              <a:lnSpc>
                <a:spcPct val="90000"/>
              </a:lnSpc>
            </a:pPr>
            <a:r>
              <a:rPr lang="en-US" sz="2800" smtClean="0"/>
              <a:t>The </a:t>
            </a:r>
            <a:r>
              <a:rPr lang="en-US" sz="2800" b="1" smtClean="0"/>
              <a:t>10</a:t>
            </a:r>
            <a:r>
              <a:rPr lang="en-US" sz="2800" b="1" baseline="30000" smtClean="0"/>
              <a:t>th</a:t>
            </a:r>
            <a:r>
              <a:rPr lang="en-US" sz="2800" b="1" smtClean="0"/>
              <a:t> Amendment</a:t>
            </a:r>
            <a:r>
              <a:rPr lang="en-US" sz="2800" smtClean="0"/>
              <a:t> says that </a:t>
            </a:r>
            <a:r>
              <a:rPr lang="en-US" sz="2800" b="1" smtClean="0"/>
              <a:t>any powers not given to the federal government</a:t>
            </a:r>
            <a:r>
              <a:rPr lang="en-US" sz="2800" smtClean="0"/>
              <a:t> in the Constitution </a:t>
            </a:r>
            <a:r>
              <a:rPr lang="en-US" sz="2800" b="1" smtClean="0"/>
              <a:t>belong to the states or the people themselves</a:t>
            </a:r>
          </a:p>
        </p:txBody>
      </p:sp>
      <p:pic>
        <p:nvPicPr>
          <p:cNvPr id="65540" name="Picture 9" descr="American%20Fla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52400" y="1990725"/>
            <a:ext cx="4495800" cy="4167188"/>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pPr eaLnBrk="1" hangingPunct="1"/>
            <a:r>
              <a:rPr lang="en-US" sz="4000" smtClean="0"/>
              <a:t>Tinker v. Des Moines School District (1969)</a:t>
            </a:r>
          </a:p>
        </p:txBody>
      </p:sp>
      <p:sp>
        <p:nvSpPr>
          <p:cNvPr id="8195" name="Rectangle 5"/>
          <p:cNvSpPr>
            <a:spLocks noGrp="1" noChangeArrowheads="1"/>
          </p:cNvSpPr>
          <p:nvPr>
            <p:ph type="body" sz="half" idx="1"/>
          </p:nvPr>
        </p:nvSpPr>
        <p:spPr>
          <a:xfrm>
            <a:off x="457200" y="1600200"/>
            <a:ext cx="4038600" cy="5029200"/>
          </a:xfrm>
        </p:spPr>
        <p:txBody>
          <a:bodyPr/>
          <a:lstStyle/>
          <a:p>
            <a:pPr eaLnBrk="1" hangingPunct="1">
              <a:lnSpc>
                <a:spcPct val="80000"/>
              </a:lnSpc>
            </a:pPr>
            <a:r>
              <a:rPr lang="en-US" sz="2000" smtClean="0"/>
              <a:t>In the 1960s many students opposed the War in Vietnam</a:t>
            </a:r>
          </a:p>
          <a:p>
            <a:pPr eaLnBrk="1" hangingPunct="1">
              <a:lnSpc>
                <a:spcPct val="80000"/>
              </a:lnSpc>
            </a:pPr>
            <a:r>
              <a:rPr lang="en-US" sz="2000" smtClean="0"/>
              <a:t>Many wore black arm bands as a way of mourning the dead and protesting the war</a:t>
            </a:r>
          </a:p>
          <a:p>
            <a:pPr eaLnBrk="1" hangingPunct="1">
              <a:lnSpc>
                <a:spcPct val="80000"/>
              </a:lnSpc>
            </a:pPr>
            <a:r>
              <a:rPr lang="en-US" sz="2000" smtClean="0"/>
              <a:t>The Des Moines Iowa School board banned the wearing of the armbands as “a disruptive influence” in classes</a:t>
            </a:r>
          </a:p>
          <a:p>
            <a:pPr eaLnBrk="1" hangingPunct="1">
              <a:lnSpc>
                <a:spcPct val="80000"/>
              </a:lnSpc>
            </a:pPr>
            <a:r>
              <a:rPr lang="en-US" sz="2000" smtClean="0"/>
              <a:t>Mary Beth Tinker, 13,  a Des Moines student was also against the war.</a:t>
            </a:r>
          </a:p>
          <a:p>
            <a:pPr eaLnBrk="1" hangingPunct="1">
              <a:lnSpc>
                <a:spcPct val="80000"/>
              </a:lnSpc>
            </a:pPr>
            <a:r>
              <a:rPr lang="en-US" sz="2000" smtClean="0"/>
              <a:t>In 1965, she wore an armband to Algebra class and was sent to the office</a:t>
            </a:r>
          </a:p>
          <a:p>
            <a:pPr eaLnBrk="1" hangingPunct="1">
              <a:lnSpc>
                <a:spcPct val="80000"/>
              </a:lnSpc>
            </a:pPr>
            <a:r>
              <a:rPr lang="en-US" sz="2000" smtClean="0"/>
              <a:t>She was suspended was breaking school rules</a:t>
            </a:r>
          </a:p>
        </p:txBody>
      </p:sp>
      <p:sp>
        <p:nvSpPr>
          <p:cNvPr id="8196" name="Rectangle 6"/>
          <p:cNvSpPr>
            <a:spLocks noGrp="1" noChangeArrowheads="1"/>
          </p:cNvSpPr>
          <p:nvPr>
            <p:ph type="body" sz="half" idx="2"/>
          </p:nvPr>
        </p:nvSpPr>
        <p:spPr>
          <a:xfrm>
            <a:off x="4800600" y="5105400"/>
            <a:ext cx="4038600" cy="639763"/>
          </a:xfrm>
        </p:spPr>
        <p:txBody>
          <a:bodyPr/>
          <a:lstStyle/>
          <a:p>
            <a:pPr eaLnBrk="1" hangingPunct="1">
              <a:lnSpc>
                <a:spcPct val="80000"/>
              </a:lnSpc>
              <a:buFontTx/>
              <a:buNone/>
            </a:pPr>
            <a:r>
              <a:rPr lang="en-US" sz="2000" smtClean="0"/>
              <a:t>Mary Beth Tinker with her mother wearing the protest armbands</a:t>
            </a:r>
          </a:p>
        </p:txBody>
      </p:sp>
      <p:pic>
        <p:nvPicPr>
          <p:cNvPr id="8197" name="Picture 9" descr="tink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495425"/>
            <a:ext cx="4114800" cy="362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smtClean="0"/>
              <a:t>Tinker v. Des Moines</a:t>
            </a:r>
          </a:p>
        </p:txBody>
      </p:sp>
      <p:sp>
        <p:nvSpPr>
          <p:cNvPr id="9219" name="Rectangle 5"/>
          <p:cNvSpPr>
            <a:spLocks noGrp="1" noChangeArrowheads="1"/>
          </p:cNvSpPr>
          <p:nvPr>
            <p:ph type="body" sz="half" idx="1"/>
          </p:nvPr>
        </p:nvSpPr>
        <p:spPr>
          <a:xfrm>
            <a:off x="457200" y="1600200"/>
            <a:ext cx="4038600" cy="4953000"/>
          </a:xfrm>
        </p:spPr>
        <p:txBody>
          <a:bodyPr/>
          <a:lstStyle/>
          <a:p>
            <a:pPr eaLnBrk="1" hangingPunct="1"/>
            <a:r>
              <a:rPr lang="en-US" sz="2400" smtClean="0"/>
              <a:t>Mary Beth and her family sued the school</a:t>
            </a:r>
          </a:p>
          <a:p>
            <a:pPr eaLnBrk="1" hangingPunct="1"/>
            <a:r>
              <a:rPr lang="en-US" sz="2400" smtClean="0"/>
              <a:t>They claimed their 1</a:t>
            </a:r>
            <a:r>
              <a:rPr lang="en-US" sz="2400" baseline="30000" smtClean="0"/>
              <a:t>st</a:t>
            </a:r>
            <a:r>
              <a:rPr lang="en-US" sz="2400" smtClean="0"/>
              <a:t> Amendment right to free speech had been violated</a:t>
            </a:r>
          </a:p>
          <a:p>
            <a:pPr eaLnBrk="1" hangingPunct="1"/>
            <a:r>
              <a:rPr lang="en-US" sz="2400" smtClean="0"/>
              <a:t>The school claimed the right to limit student behavior that interfered in student learning</a:t>
            </a:r>
          </a:p>
          <a:p>
            <a:pPr eaLnBrk="1" hangingPunct="1"/>
            <a:r>
              <a:rPr lang="en-US" sz="2400" smtClean="0"/>
              <a:t>Who do you think won this case?   Why?</a:t>
            </a:r>
          </a:p>
        </p:txBody>
      </p:sp>
      <p:pic>
        <p:nvPicPr>
          <p:cNvPr id="9220" name="Picture 1040" descr="tinker"/>
          <p:cNvPicPr>
            <a:picLocks noGrp="1" noChangeAspect="1" noChangeArrowheads="1"/>
          </p:cNvPicPr>
          <p:nvPr>
            <p:ph type="body" sz="half" idx="2"/>
          </p:nvPr>
        </p:nvPicPr>
        <p:blipFill>
          <a:blip r:embed="rId2">
            <a:extLst>
              <a:ext uri="{28A0092B-C50C-407E-A947-70E740481C1C}">
                <a14:useLocalDpi xmlns:a14="http://schemas.microsoft.com/office/drawing/2010/main" val="0"/>
              </a:ext>
            </a:extLst>
          </a:blip>
          <a:srcRect/>
          <a:stretch>
            <a:fillRect/>
          </a:stretch>
        </p:blipFill>
        <p:spPr>
          <a:xfrm>
            <a:off x="5105400" y="1981200"/>
            <a:ext cx="3175000" cy="2794000"/>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smtClean="0"/>
              <a:t>Free Speech Wins!</a:t>
            </a:r>
          </a:p>
        </p:txBody>
      </p:sp>
      <p:sp>
        <p:nvSpPr>
          <p:cNvPr id="10243" name="Rectangle 5"/>
          <p:cNvSpPr>
            <a:spLocks noGrp="1" noChangeArrowheads="1"/>
          </p:cNvSpPr>
          <p:nvPr>
            <p:ph type="body" sz="half" idx="1"/>
          </p:nvPr>
        </p:nvSpPr>
        <p:spPr/>
        <p:txBody>
          <a:bodyPr/>
          <a:lstStyle/>
          <a:p>
            <a:pPr eaLnBrk="1" hangingPunct="1">
              <a:lnSpc>
                <a:spcPct val="90000"/>
              </a:lnSpc>
            </a:pPr>
            <a:endParaRPr lang="el-GR" smtClean="0"/>
          </a:p>
        </p:txBody>
      </p:sp>
      <p:sp>
        <p:nvSpPr>
          <p:cNvPr id="10244" name="Rectangle 6"/>
          <p:cNvSpPr>
            <a:spLocks noGrp="1" noChangeArrowheads="1"/>
          </p:cNvSpPr>
          <p:nvPr>
            <p:ph type="body" sz="half" idx="2"/>
          </p:nvPr>
        </p:nvSpPr>
        <p:spPr>
          <a:xfrm>
            <a:off x="4648200" y="1600200"/>
            <a:ext cx="4267200" cy="4525963"/>
          </a:xfrm>
        </p:spPr>
        <p:txBody>
          <a:bodyPr/>
          <a:lstStyle/>
          <a:p>
            <a:pPr eaLnBrk="1" hangingPunct="1">
              <a:lnSpc>
                <a:spcPct val="90000"/>
              </a:lnSpc>
            </a:pPr>
            <a:r>
              <a:rPr lang="en-US" smtClean="0"/>
              <a:t>The case went all the way to the Supreme Court in 1969</a:t>
            </a:r>
          </a:p>
          <a:p>
            <a:pPr eaLnBrk="1" hangingPunct="1">
              <a:lnSpc>
                <a:spcPct val="90000"/>
              </a:lnSpc>
            </a:pPr>
            <a:r>
              <a:rPr lang="en-US" smtClean="0"/>
              <a:t>Tinker was ruled the </a:t>
            </a:r>
            <a:r>
              <a:rPr lang="en-US" b="1" smtClean="0"/>
              <a:t>winner</a:t>
            </a:r>
            <a:r>
              <a:rPr lang="en-US" smtClean="0"/>
              <a:t>.  The court said, “students do not shed their constitutional rights to freedom of speech or expression at the schoolhouse gate." </a:t>
            </a:r>
          </a:p>
        </p:txBody>
      </p:sp>
      <p:pic>
        <p:nvPicPr>
          <p:cNvPr id="10245" name="Picture 8" descr="tink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0"/>
            <a:ext cx="4343400" cy="382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E3C3F9E90C884C80050D0F153243D1" ma:contentTypeVersion="0" ma:contentTypeDescription="Create a new document." ma:contentTypeScope="" ma:versionID="985ba0cf55f7d187582e2b0435f7883d">
  <xsd:schema xmlns:xsd="http://www.w3.org/2001/XMLSchema" xmlns:xs="http://www.w3.org/2001/XMLSchema" xmlns:p="http://schemas.microsoft.com/office/2006/metadata/properties" targetNamespace="http://schemas.microsoft.com/office/2006/metadata/properties" ma:root="true" ma:fieldsID="ff182d22d1788fc550c5f914e2fbbdd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CF62B1C-8DBB-4A37-BC05-A182E99FF01B}"/>
</file>

<file path=customXml/itemProps2.xml><?xml version="1.0" encoding="utf-8"?>
<ds:datastoreItem xmlns:ds="http://schemas.openxmlformats.org/officeDocument/2006/customXml" ds:itemID="{F5790A58-46F7-4008-A347-FD54E1B17FD1}"/>
</file>

<file path=customXml/itemProps3.xml><?xml version="1.0" encoding="utf-8"?>
<ds:datastoreItem xmlns:ds="http://schemas.openxmlformats.org/officeDocument/2006/customXml" ds:itemID="{8356BD6E-45B6-4CED-891A-EF046B9EA506}"/>
</file>

<file path=docProps/app.xml><?xml version="1.0" encoding="utf-8"?>
<Properties xmlns="http://schemas.openxmlformats.org/officeDocument/2006/extended-properties" xmlns:vt="http://schemas.openxmlformats.org/officeDocument/2006/docPropsVTypes">
  <TotalTime>1525</TotalTime>
  <Words>3825</Words>
  <Application>Microsoft Office PowerPoint</Application>
  <PresentationFormat>On-screen Show (4:3)</PresentationFormat>
  <Paragraphs>357</Paragraphs>
  <Slides>63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63</vt:i4>
      </vt:variant>
    </vt:vector>
  </HeadingPairs>
  <TitlesOfParts>
    <vt:vector size="67" baseType="lpstr">
      <vt:lpstr>Arial</vt:lpstr>
      <vt:lpstr>Times New Roman</vt:lpstr>
      <vt:lpstr>Verdana</vt:lpstr>
      <vt:lpstr>Default Design</vt:lpstr>
      <vt:lpstr>The Bill of Rights</vt:lpstr>
      <vt:lpstr>Demand for the Bill</vt:lpstr>
      <vt:lpstr>Thomas Jefferson</vt:lpstr>
      <vt:lpstr>A Bill is Agreed to</vt:lpstr>
      <vt:lpstr>1st Amendment</vt:lpstr>
      <vt:lpstr>Freedom of Speech?</vt:lpstr>
      <vt:lpstr>Tinker v. Des Moines School District (1969)</vt:lpstr>
      <vt:lpstr>Tinker v. Des Moines</vt:lpstr>
      <vt:lpstr>Free Speech Wins!</vt:lpstr>
      <vt:lpstr>Hazlewood School v Kuhlmeier (1988)</vt:lpstr>
      <vt:lpstr>Tinker is limited</vt:lpstr>
      <vt:lpstr>Is all speech o.k.?</vt:lpstr>
      <vt:lpstr>Brandenburg v. Ohio (1969)</vt:lpstr>
      <vt:lpstr>The Court rules</vt:lpstr>
      <vt:lpstr>It happens here too</vt:lpstr>
      <vt:lpstr>Free Speech or Terrorism?</vt:lpstr>
      <vt:lpstr>Virginia v. Black (2003)</vt:lpstr>
      <vt:lpstr>Are all religious practices protected?</vt:lpstr>
      <vt:lpstr>Reynolds v. United States (1879)</vt:lpstr>
      <vt:lpstr>One nation under God?</vt:lpstr>
      <vt:lpstr>West Virginia v. Barnett (1943)</vt:lpstr>
      <vt:lpstr>Locke v. Davey (2004)</vt:lpstr>
      <vt:lpstr>The state wins!</vt:lpstr>
      <vt:lpstr>No Soliciting?</vt:lpstr>
      <vt:lpstr>Watchtower Society v. Stratton (2001)</vt:lpstr>
      <vt:lpstr>The Origin of Species?</vt:lpstr>
      <vt:lpstr>Epperson v. Arkansas (1968)</vt:lpstr>
      <vt:lpstr>The 2nd Amendment</vt:lpstr>
      <vt:lpstr>Gun Control</vt:lpstr>
      <vt:lpstr>United States v. Miller (1939)</vt:lpstr>
      <vt:lpstr>Gun rights are not unlimited</vt:lpstr>
      <vt:lpstr>4th Amendment</vt:lpstr>
      <vt:lpstr>How much does this protect YOU?</vt:lpstr>
      <vt:lpstr>Diane Doe v. Highland School (1981) </vt:lpstr>
      <vt:lpstr>Decision</vt:lpstr>
      <vt:lpstr>Vernonia School v. Acton (1995)</vt:lpstr>
      <vt:lpstr>School wins again</vt:lpstr>
      <vt:lpstr>Is drug testing only for athletes?</vt:lpstr>
      <vt:lpstr>Board of Education v. Earls (2002)</vt:lpstr>
      <vt:lpstr>5th Amendment</vt:lpstr>
      <vt:lpstr>Miranda v. Arizona</vt:lpstr>
      <vt:lpstr>“Miranda” Rights</vt:lpstr>
      <vt:lpstr>PowerPoint Presentation</vt:lpstr>
      <vt:lpstr>Hibel v. 6th District Court (2004)</vt:lpstr>
      <vt:lpstr>Hand it over!</vt:lpstr>
      <vt:lpstr>6th Amendment</vt:lpstr>
      <vt:lpstr>Gideon v Wainwright (1966)</vt:lpstr>
      <vt:lpstr>Gideon v Wainwright</vt:lpstr>
      <vt:lpstr>You have the right to an attorney…</vt:lpstr>
      <vt:lpstr>Is a free lawyer a good deal?</vt:lpstr>
      <vt:lpstr>How about kids?</vt:lpstr>
      <vt:lpstr>In re Gault (1967)</vt:lpstr>
      <vt:lpstr>7th Amendment</vt:lpstr>
      <vt:lpstr>8th Amendment</vt:lpstr>
      <vt:lpstr>The Death Penalty</vt:lpstr>
      <vt:lpstr>Furman v. Georgia (1972)</vt:lpstr>
      <vt:lpstr>Death Penalty Stopped!</vt:lpstr>
      <vt:lpstr>Gregg v. Georgia (1976)</vt:lpstr>
      <vt:lpstr>Death is back!</vt:lpstr>
      <vt:lpstr>Cruel Punishment at school?</vt:lpstr>
      <vt:lpstr>Ingraham v. Wright (1977)</vt:lpstr>
      <vt:lpstr>Yes, they can do that to you!</vt:lpstr>
      <vt:lpstr>9th&amp;10th Amendments</vt:lpstr>
    </vt:vector>
  </TitlesOfParts>
  <Company>Agami family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Bill of Rights</dc:title>
  <dc:creator>Phil McGinnis</dc:creator>
  <cp:lastModifiedBy>Phillip C. McGinnis</cp:lastModifiedBy>
  <cp:revision>76</cp:revision>
  <dcterms:created xsi:type="dcterms:W3CDTF">2003-10-25T19:27:26Z</dcterms:created>
  <dcterms:modified xsi:type="dcterms:W3CDTF">2014-11-20T15:15:20Z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0x0101002BE3C3F9E90C884C80050D0F153243D1</vt:lpwstr>
  </property>
</Properties>
</file>